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ink/ink1.xml" ContentType="application/inkml+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06"/>
  </p:notesMasterIdLst>
  <p:handoutMasterIdLst>
    <p:handoutMasterId r:id="rId107"/>
  </p:handoutMasterIdLst>
  <p:sldIdLst>
    <p:sldId id="259" r:id="rId5"/>
    <p:sldId id="1392" r:id="rId6"/>
    <p:sldId id="1131" r:id="rId7"/>
    <p:sldId id="1136" r:id="rId8"/>
    <p:sldId id="1134" r:id="rId9"/>
    <p:sldId id="782" r:id="rId10"/>
    <p:sldId id="792" r:id="rId11"/>
    <p:sldId id="781" r:id="rId12"/>
    <p:sldId id="1135" r:id="rId13"/>
    <p:sldId id="1289" r:id="rId14"/>
    <p:sldId id="1291" r:id="rId15"/>
    <p:sldId id="1292" r:id="rId16"/>
    <p:sldId id="1368" r:id="rId17"/>
    <p:sldId id="1309" r:id="rId18"/>
    <p:sldId id="1315" r:id="rId19"/>
    <p:sldId id="1317" r:id="rId20"/>
    <p:sldId id="1378" r:id="rId21"/>
    <p:sldId id="1369" r:id="rId22"/>
    <p:sldId id="1372" r:id="rId23"/>
    <p:sldId id="1370" r:id="rId24"/>
    <p:sldId id="1375" r:id="rId25"/>
    <p:sldId id="1371" r:id="rId26"/>
    <p:sldId id="1374" r:id="rId27"/>
    <p:sldId id="1377" r:id="rId28"/>
    <p:sldId id="1373" r:id="rId29"/>
    <p:sldId id="1376" r:id="rId30"/>
    <p:sldId id="1318" r:id="rId31"/>
    <p:sldId id="1319" r:id="rId32"/>
    <p:sldId id="1320" r:id="rId33"/>
    <p:sldId id="1321" r:id="rId34"/>
    <p:sldId id="1322" r:id="rId35"/>
    <p:sldId id="1323" r:id="rId36"/>
    <p:sldId id="1324" r:id="rId37"/>
    <p:sldId id="1325" r:id="rId38"/>
    <p:sldId id="1326" r:id="rId39"/>
    <p:sldId id="1327" r:id="rId40"/>
    <p:sldId id="1328" r:id="rId41"/>
    <p:sldId id="1329" r:id="rId42"/>
    <p:sldId id="1330" r:id="rId43"/>
    <p:sldId id="1331" r:id="rId44"/>
    <p:sldId id="1332" r:id="rId45"/>
    <p:sldId id="1333" r:id="rId46"/>
    <p:sldId id="1334" r:id="rId47"/>
    <p:sldId id="1335" r:id="rId48"/>
    <p:sldId id="1337" r:id="rId49"/>
    <p:sldId id="1338" r:id="rId50"/>
    <p:sldId id="1339" r:id="rId51"/>
    <p:sldId id="1340" r:id="rId52"/>
    <p:sldId id="1341" r:id="rId53"/>
    <p:sldId id="1342" r:id="rId54"/>
    <p:sldId id="1343" r:id="rId55"/>
    <p:sldId id="1344" r:id="rId56"/>
    <p:sldId id="1345" r:id="rId57"/>
    <p:sldId id="1346" r:id="rId58"/>
    <p:sldId id="1336" r:id="rId59"/>
    <p:sldId id="585" r:id="rId60"/>
    <p:sldId id="586" r:id="rId61"/>
    <p:sldId id="593" r:id="rId62"/>
    <p:sldId id="594" r:id="rId63"/>
    <p:sldId id="605" r:id="rId64"/>
    <p:sldId id="598" r:id="rId65"/>
    <p:sldId id="600" r:id="rId66"/>
    <p:sldId id="1347" r:id="rId67"/>
    <p:sldId id="1348" r:id="rId68"/>
    <p:sldId id="1349" r:id="rId69"/>
    <p:sldId id="1350" r:id="rId70"/>
    <p:sldId id="1351" r:id="rId71"/>
    <p:sldId id="1352" r:id="rId72"/>
    <p:sldId id="1353" r:id="rId73"/>
    <p:sldId id="1354" r:id="rId74"/>
    <p:sldId id="1355" r:id="rId75"/>
    <p:sldId id="1356" r:id="rId76"/>
    <p:sldId id="1357" r:id="rId77"/>
    <p:sldId id="1358" r:id="rId78"/>
    <p:sldId id="1359" r:id="rId79"/>
    <p:sldId id="1360" r:id="rId80"/>
    <p:sldId id="1379" r:id="rId81"/>
    <p:sldId id="1361" r:id="rId82"/>
    <p:sldId id="1362" r:id="rId83"/>
    <p:sldId id="1364" r:id="rId84"/>
    <p:sldId id="1366" r:id="rId85"/>
    <p:sldId id="765" r:id="rId86"/>
    <p:sldId id="700" r:id="rId87"/>
    <p:sldId id="1391" r:id="rId88"/>
    <p:sldId id="1380" r:id="rId89"/>
    <p:sldId id="1316" r:id="rId90"/>
    <p:sldId id="258" r:id="rId91"/>
    <p:sldId id="260" r:id="rId92"/>
    <p:sldId id="263" r:id="rId93"/>
    <p:sldId id="1312" r:id="rId94"/>
    <p:sldId id="261" r:id="rId95"/>
    <p:sldId id="1381" r:id="rId96"/>
    <p:sldId id="1382" r:id="rId97"/>
    <p:sldId id="1383" r:id="rId98"/>
    <p:sldId id="1384" r:id="rId99"/>
    <p:sldId id="1385" r:id="rId100"/>
    <p:sldId id="1386" r:id="rId101"/>
    <p:sldId id="1387" r:id="rId102"/>
    <p:sldId id="1388" r:id="rId103"/>
    <p:sldId id="1389" r:id="rId104"/>
    <p:sldId id="1390" r:id="rId10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6688" autoAdjust="0"/>
    <p:restoredTop sz="94660"/>
  </p:normalViewPr>
  <p:slideViewPr>
    <p:cSldViewPr snapToGrid="0" snapToObjects="1">
      <p:cViewPr varScale="1">
        <p:scale>
          <a:sx n="62" d="100"/>
          <a:sy n="62" d="100"/>
        </p:scale>
        <p:origin x="1716" y="4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07" Type="http://schemas.openxmlformats.org/officeDocument/2006/relationships/handoutMaster" Target="handoutMasters/handoutMaster1.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slide" Target="slides/slide75.xml"/><Relationship Id="rId87" Type="http://schemas.openxmlformats.org/officeDocument/2006/relationships/slide" Target="slides/slide83.xml"/><Relationship Id="rId102" Type="http://schemas.openxmlformats.org/officeDocument/2006/relationships/slide" Target="slides/slide98.xml"/><Relationship Id="rId110" Type="http://schemas.openxmlformats.org/officeDocument/2006/relationships/theme" Target="theme/theme1.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slide" Target="slides/slide78.xml"/><Relationship Id="rId90" Type="http://schemas.openxmlformats.org/officeDocument/2006/relationships/slide" Target="slides/slide86.xml"/><Relationship Id="rId95" Type="http://schemas.openxmlformats.org/officeDocument/2006/relationships/slide" Target="slides/slide9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openxmlformats.org/officeDocument/2006/relationships/slide" Target="slides/slide89.xml"/><Relationship Id="rId98" Type="http://schemas.openxmlformats.org/officeDocument/2006/relationships/slide" Target="slides/slide9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103" Type="http://schemas.openxmlformats.org/officeDocument/2006/relationships/slide" Target="slides/slide99.xml"/><Relationship Id="rId108"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slide" Target="slides/slide92.xml"/><Relationship Id="rId11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notesMaster" Target="notesMasters/notesMaster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viewProps" Target="viewProps.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FC6BE4B-5D4B-42C2-BB5D-057BFF0694D9}" type="doc">
      <dgm:prSet loTypeId="urn:microsoft.com/office/officeart/2005/8/layout/venn1" loCatId="relationship" qsTypeId="urn:microsoft.com/office/officeart/2005/8/quickstyle/simple1" qsCatId="simple" csTypeId="urn:microsoft.com/office/officeart/2005/8/colors/accent1_2" csCatId="accent1" phldr="1"/>
      <dgm:spPr/>
    </dgm:pt>
    <dgm:pt modelId="{D23932E3-04BD-4E08-8D9A-EA5CFE100B16}">
      <dgm:prSet phldrT="[Text]"/>
      <dgm:spPr/>
      <dgm:t>
        <a:bodyPr/>
        <a:lstStyle/>
        <a:p>
          <a:r>
            <a:rPr lang="en-SG" dirty="0"/>
            <a:t>Analytics</a:t>
          </a:r>
        </a:p>
      </dgm:t>
    </dgm:pt>
    <dgm:pt modelId="{14BAE29A-0648-4B75-B20F-278B788A1CD9}" type="parTrans" cxnId="{D73B158D-3A81-4610-B4F7-D4DC440B896E}">
      <dgm:prSet/>
      <dgm:spPr/>
      <dgm:t>
        <a:bodyPr/>
        <a:lstStyle/>
        <a:p>
          <a:endParaRPr lang="en-SG"/>
        </a:p>
      </dgm:t>
    </dgm:pt>
    <dgm:pt modelId="{FFF286A9-B714-4D0E-9EE7-DE666100EB8C}" type="sibTrans" cxnId="{D73B158D-3A81-4610-B4F7-D4DC440B896E}">
      <dgm:prSet/>
      <dgm:spPr/>
      <dgm:t>
        <a:bodyPr/>
        <a:lstStyle/>
        <a:p>
          <a:endParaRPr lang="en-SG"/>
        </a:p>
      </dgm:t>
    </dgm:pt>
    <dgm:pt modelId="{229E3E89-9D1F-47F3-B992-D29D1019F6F5}">
      <dgm:prSet phldrT="[Text]"/>
      <dgm:spPr/>
      <dgm:t>
        <a:bodyPr/>
        <a:lstStyle/>
        <a:p>
          <a:r>
            <a:rPr lang="en-SG" dirty="0"/>
            <a:t>Prediction</a:t>
          </a:r>
        </a:p>
      </dgm:t>
    </dgm:pt>
    <dgm:pt modelId="{96342C22-61BE-4479-B8B6-B13E6EE88701}" type="parTrans" cxnId="{00352F79-23E4-4435-B848-272A9877CF4D}">
      <dgm:prSet/>
      <dgm:spPr/>
      <dgm:t>
        <a:bodyPr/>
        <a:lstStyle/>
        <a:p>
          <a:endParaRPr lang="en-SG"/>
        </a:p>
      </dgm:t>
    </dgm:pt>
    <dgm:pt modelId="{904EBD5C-5577-4FB5-8675-8EA84CB0AAB8}" type="sibTrans" cxnId="{00352F79-23E4-4435-B848-272A9877CF4D}">
      <dgm:prSet/>
      <dgm:spPr/>
      <dgm:t>
        <a:bodyPr/>
        <a:lstStyle/>
        <a:p>
          <a:endParaRPr lang="en-SG"/>
        </a:p>
      </dgm:t>
    </dgm:pt>
    <dgm:pt modelId="{47B39188-66A0-46C8-A439-0187663B59D0}">
      <dgm:prSet phldrT="[Text]"/>
      <dgm:spPr/>
      <dgm:t>
        <a:bodyPr/>
        <a:lstStyle/>
        <a:p>
          <a:r>
            <a:rPr lang="en-SG" dirty="0"/>
            <a:t>Automation</a:t>
          </a:r>
        </a:p>
      </dgm:t>
    </dgm:pt>
    <dgm:pt modelId="{26EB68E5-1D5E-4252-AA7A-D112AA9BC6B4}" type="parTrans" cxnId="{3FE255BF-A9A2-4925-9EEF-0A8407BE2EA2}">
      <dgm:prSet/>
      <dgm:spPr/>
      <dgm:t>
        <a:bodyPr/>
        <a:lstStyle/>
        <a:p>
          <a:endParaRPr lang="en-SG"/>
        </a:p>
      </dgm:t>
    </dgm:pt>
    <dgm:pt modelId="{F00289CD-8381-4AC1-B018-A96468843E86}" type="sibTrans" cxnId="{3FE255BF-A9A2-4925-9EEF-0A8407BE2EA2}">
      <dgm:prSet/>
      <dgm:spPr/>
      <dgm:t>
        <a:bodyPr/>
        <a:lstStyle/>
        <a:p>
          <a:endParaRPr lang="en-SG"/>
        </a:p>
      </dgm:t>
    </dgm:pt>
    <dgm:pt modelId="{3810A1A9-6FB6-4BAF-8A95-BA86EBD2D2D5}" type="pres">
      <dgm:prSet presAssocID="{1FC6BE4B-5D4B-42C2-BB5D-057BFF0694D9}" presName="compositeShape" presStyleCnt="0">
        <dgm:presLayoutVars>
          <dgm:chMax val="7"/>
          <dgm:dir/>
          <dgm:resizeHandles val="exact"/>
        </dgm:presLayoutVars>
      </dgm:prSet>
      <dgm:spPr/>
    </dgm:pt>
    <dgm:pt modelId="{AD42B493-59EA-4BA8-8FB9-1120915A0D43}" type="pres">
      <dgm:prSet presAssocID="{D23932E3-04BD-4E08-8D9A-EA5CFE100B16}" presName="circ1" presStyleLbl="vennNode1" presStyleIdx="0" presStyleCnt="3"/>
      <dgm:spPr/>
    </dgm:pt>
    <dgm:pt modelId="{E1FF6951-855C-451B-B3B7-C67C73A451CB}" type="pres">
      <dgm:prSet presAssocID="{D23932E3-04BD-4E08-8D9A-EA5CFE100B16}" presName="circ1Tx" presStyleLbl="revTx" presStyleIdx="0" presStyleCnt="0">
        <dgm:presLayoutVars>
          <dgm:chMax val="0"/>
          <dgm:chPref val="0"/>
          <dgm:bulletEnabled val="1"/>
        </dgm:presLayoutVars>
      </dgm:prSet>
      <dgm:spPr/>
    </dgm:pt>
    <dgm:pt modelId="{8A2B0D0D-809A-4180-88D9-0747186BFF85}" type="pres">
      <dgm:prSet presAssocID="{229E3E89-9D1F-47F3-B992-D29D1019F6F5}" presName="circ2" presStyleLbl="vennNode1" presStyleIdx="1" presStyleCnt="3"/>
      <dgm:spPr/>
    </dgm:pt>
    <dgm:pt modelId="{DBB092D7-7017-4AE1-BB54-37007FF128E7}" type="pres">
      <dgm:prSet presAssocID="{229E3E89-9D1F-47F3-B992-D29D1019F6F5}" presName="circ2Tx" presStyleLbl="revTx" presStyleIdx="0" presStyleCnt="0">
        <dgm:presLayoutVars>
          <dgm:chMax val="0"/>
          <dgm:chPref val="0"/>
          <dgm:bulletEnabled val="1"/>
        </dgm:presLayoutVars>
      </dgm:prSet>
      <dgm:spPr/>
    </dgm:pt>
    <dgm:pt modelId="{B31F2B77-8C55-48DE-A932-0FED0EEA0510}" type="pres">
      <dgm:prSet presAssocID="{47B39188-66A0-46C8-A439-0187663B59D0}" presName="circ3" presStyleLbl="vennNode1" presStyleIdx="2" presStyleCnt="3"/>
      <dgm:spPr/>
    </dgm:pt>
    <dgm:pt modelId="{061E57E5-AD43-461B-B978-0B9B70CBC92D}" type="pres">
      <dgm:prSet presAssocID="{47B39188-66A0-46C8-A439-0187663B59D0}" presName="circ3Tx" presStyleLbl="revTx" presStyleIdx="0" presStyleCnt="0">
        <dgm:presLayoutVars>
          <dgm:chMax val="0"/>
          <dgm:chPref val="0"/>
          <dgm:bulletEnabled val="1"/>
        </dgm:presLayoutVars>
      </dgm:prSet>
      <dgm:spPr/>
    </dgm:pt>
  </dgm:ptLst>
  <dgm:cxnLst>
    <dgm:cxn modelId="{11838709-310D-4BAC-BAB2-C8FF3A731629}" type="presOf" srcId="{1FC6BE4B-5D4B-42C2-BB5D-057BFF0694D9}" destId="{3810A1A9-6FB6-4BAF-8A95-BA86EBD2D2D5}" srcOrd="0" destOrd="0" presId="urn:microsoft.com/office/officeart/2005/8/layout/venn1"/>
    <dgm:cxn modelId="{86E3833E-AD60-4FA7-A177-E52862DAE15E}" type="presOf" srcId="{D23932E3-04BD-4E08-8D9A-EA5CFE100B16}" destId="{AD42B493-59EA-4BA8-8FB9-1120915A0D43}" srcOrd="0" destOrd="0" presId="urn:microsoft.com/office/officeart/2005/8/layout/venn1"/>
    <dgm:cxn modelId="{4446F640-2559-41E3-ABBB-80C8B0A0919D}" type="presOf" srcId="{229E3E89-9D1F-47F3-B992-D29D1019F6F5}" destId="{DBB092D7-7017-4AE1-BB54-37007FF128E7}" srcOrd="1" destOrd="0" presId="urn:microsoft.com/office/officeart/2005/8/layout/venn1"/>
    <dgm:cxn modelId="{00352F79-23E4-4435-B848-272A9877CF4D}" srcId="{1FC6BE4B-5D4B-42C2-BB5D-057BFF0694D9}" destId="{229E3E89-9D1F-47F3-B992-D29D1019F6F5}" srcOrd="1" destOrd="0" parTransId="{96342C22-61BE-4479-B8B6-B13E6EE88701}" sibTransId="{904EBD5C-5577-4FB5-8675-8EA84CB0AAB8}"/>
    <dgm:cxn modelId="{D953F18C-306B-4484-94AC-41B015D9A510}" type="presOf" srcId="{D23932E3-04BD-4E08-8D9A-EA5CFE100B16}" destId="{E1FF6951-855C-451B-B3B7-C67C73A451CB}" srcOrd="1" destOrd="0" presId="urn:microsoft.com/office/officeart/2005/8/layout/venn1"/>
    <dgm:cxn modelId="{D73B158D-3A81-4610-B4F7-D4DC440B896E}" srcId="{1FC6BE4B-5D4B-42C2-BB5D-057BFF0694D9}" destId="{D23932E3-04BD-4E08-8D9A-EA5CFE100B16}" srcOrd="0" destOrd="0" parTransId="{14BAE29A-0648-4B75-B20F-278B788A1CD9}" sibTransId="{FFF286A9-B714-4D0E-9EE7-DE666100EB8C}"/>
    <dgm:cxn modelId="{3FE255BF-A9A2-4925-9EEF-0A8407BE2EA2}" srcId="{1FC6BE4B-5D4B-42C2-BB5D-057BFF0694D9}" destId="{47B39188-66A0-46C8-A439-0187663B59D0}" srcOrd="2" destOrd="0" parTransId="{26EB68E5-1D5E-4252-AA7A-D112AA9BC6B4}" sibTransId="{F00289CD-8381-4AC1-B018-A96468843E86}"/>
    <dgm:cxn modelId="{1D163DD1-1B2F-4501-B7D0-83A3CB4AC8E7}" type="presOf" srcId="{229E3E89-9D1F-47F3-B992-D29D1019F6F5}" destId="{8A2B0D0D-809A-4180-88D9-0747186BFF85}" srcOrd="0" destOrd="0" presId="urn:microsoft.com/office/officeart/2005/8/layout/venn1"/>
    <dgm:cxn modelId="{A693EDEC-3C84-436D-8AFD-B7D2A61ED7F4}" type="presOf" srcId="{47B39188-66A0-46C8-A439-0187663B59D0}" destId="{061E57E5-AD43-461B-B978-0B9B70CBC92D}" srcOrd="1" destOrd="0" presId="urn:microsoft.com/office/officeart/2005/8/layout/venn1"/>
    <dgm:cxn modelId="{442872EF-0932-45F3-8938-0FD76A8A49DA}" type="presOf" srcId="{47B39188-66A0-46C8-A439-0187663B59D0}" destId="{B31F2B77-8C55-48DE-A932-0FED0EEA0510}" srcOrd="0" destOrd="0" presId="urn:microsoft.com/office/officeart/2005/8/layout/venn1"/>
    <dgm:cxn modelId="{C58D280A-9AA1-4B82-9BBF-0FE8A6410642}" type="presParOf" srcId="{3810A1A9-6FB6-4BAF-8A95-BA86EBD2D2D5}" destId="{AD42B493-59EA-4BA8-8FB9-1120915A0D43}" srcOrd="0" destOrd="0" presId="urn:microsoft.com/office/officeart/2005/8/layout/venn1"/>
    <dgm:cxn modelId="{DF9070CC-3BAC-467B-9820-C3C2AD5F9457}" type="presParOf" srcId="{3810A1A9-6FB6-4BAF-8A95-BA86EBD2D2D5}" destId="{E1FF6951-855C-451B-B3B7-C67C73A451CB}" srcOrd="1" destOrd="0" presId="urn:microsoft.com/office/officeart/2005/8/layout/venn1"/>
    <dgm:cxn modelId="{7792AD05-B677-4F73-A298-A092C5088210}" type="presParOf" srcId="{3810A1A9-6FB6-4BAF-8A95-BA86EBD2D2D5}" destId="{8A2B0D0D-809A-4180-88D9-0747186BFF85}" srcOrd="2" destOrd="0" presId="urn:microsoft.com/office/officeart/2005/8/layout/venn1"/>
    <dgm:cxn modelId="{78CD6073-9260-4DE9-978C-ECAB2D53579D}" type="presParOf" srcId="{3810A1A9-6FB6-4BAF-8A95-BA86EBD2D2D5}" destId="{DBB092D7-7017-4AE1-BB54-37007FF128E7}" srcOrd="3" destOrd="0" presId="urn:microsoft.com/office/officeart/2005/8/layout/venn1"/>
    <dgm:cxn modelId="{D68FDAD8-0C1C-4658-9493-98A09A3A58A8}" type="presParOf" srcId="{3810A1A9-6FB6-4BAF-8A95-BA86EBD2D2D5}" destId="{B31F2B77-8C55-48DE-A932-0FED0EEA0510}" srcOrd="4" destOrd="0" presId="urn:microsoft.com/office/officeart/2005/8/layout/venn1"/>
    <dgm:cxn modelId="{60BBC238-4EEF-41B4-B0BC-C8AB27355529}" type="presParOf" srcId="{3810A1A9-6FB6-4BAF-8A95-BA86EBD2D2D5}" destId="{061E57E5-AD43-461B-B978-0B9B70CBC92D}" srcOrd="5" destOrd="0" presId="urn:microsoft.com/office/officeart/2005/8/layout/ven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FC6BE4B-5D4B-42C2-BB5D-057BFF0694D9}" type="doc">
      <dgm:prSet loTypeId="urn:microsoft.com/office/officeart/2005/8/layout/venn1" loCatId="relationship" qsTypeId="urn:microsoft.com/office/officeart/2005/8/quickstyle/simple1" qsCatId="simple" csTypeId="urn:microsoft.com/office/officeart/2005/8/colors/accent1_2" csCatId="accent1" phldr="1"/>
      <dgm:spPr/>
    </dgm:pt>
    <dgm:pt modelId="{D23932E3-04BD-4E08-8D9A-EA5CFE100B16}">
      <dgm:prSet phldrT="[Text]" custT="1"/>
      <dgm:spPr/>
      <dgm:t>
        <a:bodyPr/>
        <a:lstStyle/>
        <a:p>
          <a:r>
            <a:rPr lang="en-SG" sz="2400" dirty="0"/>
            <a:t>Neural Network</a:t>
          </a:r>
        </a:p>
      </dgm:t>
    </dgm:pt>
    <dgm:pt modelId="{14BAE29A-0648-4B75-B20F-278B788A1CD9}" type="parTrans" cxnId="{D73B158D-3A81-4610-B4F7-D4DC440B896E}">
      <dgm:prSet/>
      <dgm:spPr/>
      <dgm:t>
        <a:bodyPr/>
        <a:lstStyle/>
        <a:p>
          <a:endParaRPr lang="en-SG"/>
        </a:p>
      </dgm:t>
    </dgm:pt>
    <dgm:pt modelId="{FFF286A9-B714-4D0E-9EE7-DE666100EB8C}" type="sibTrans" cxnId="{D73B158D-3A81-4610-B4F7-D4DC440B896E}">
      <dgm:prSet/>
      <dgm:spPr/>
      <dgm:t>
        <a:bodyPr/>
        <a:lstStyle/>
        <a:p>
          <a:endParaRPr lang="en-SG"/>
        </a:p>
      </dgm:t>
    </dgm:pt>
    <dgm:pt modelId="{229E3E89-9D1F-47F3-B992-D29D1019F6F5}">
      <dgm:prSet phldrT="[Text]" custT="1"/>
      <dgm:spPr/>
      <dgm:t>
        <a:bodyPr/>
        <a:lstStyle/>
        <a:p>
          <a:r>
            <a:rPr lang="en-SG" sz="2400" dirty="0"/>
            <a:t>Chatbot</a:t>
          </a:r>
        </a:p>
      </dgm:t>
    </dgm:pt>
    <dgm:pt modelId="{96342C22-61BE-4479-B8B6-B13E6EE88701}" type="parTrans" cxnId="{00352F79-23E4-4435-B848-272A9877CF4D}">
      <dgm:prSet/>
      <dgm:spPr/>
      <dgm:t>
        <a:bodyPr/>
        <a:lstStyle/>
        <a:p>
          <a:endParaRPr lang="en-SG"/>
        </a:p>
      </dgm:t>
    </dgm:pt>
    <dgm:pt modelId="{904EBD5C-5577-4FB5-8675-8EA84CB0AAB8}" type="sibTrans" cxnId="{00352F79-23E4-4435-B848-272A9877CF4D}">
      <dgm:prSet/>
      <dgm:spPr/>
      <dgm:t>
        <a:bodyPr/>
        <a:lstStyle/>
        <a:p>
          <a:endParaRPr lang="en-SG"/>
        </a:p>
      </dgm:t>
    </dgm:pt>
    <dgm:pt modelId="{47B39188-66A0-46C8-A439-0187663B59D0}">
      <dgm:prSet phldrT="[Text]" custT="1"/>
      <dgm:spPr/>
      <dgm:t>
        <a:bodyPr/>
        <a:lstStyle/>
        <a:p>
          <a:r>
            <a:rPr lang="en-SG" sz="2400" dirty="0"/>
            <a:t>RPA</a:t>
          </a:r>
        </a:p>
      </dgm:t>
    </dgm:pt>
    <dgm:pt modelId="{26EB68E5-1D5E-4252-AA7A-D112AA9BC6B4}" type="parTrans" cxnId="{3FE255BF-A9A2-4925-9EEF-0A8407BE2EA2}">
      <dgm:prSet/>
      <dgm:spPr/>
      <dgm:t>
        <a:bodyPr/>
        <a:lstStyle/>
        <a:p>
          <a:endParaRPr lang="en-SG"/>
        </a:p>
      </dgm:t>
    </dgm:pt>
    <dgm:pt modelId="{F00289CD-8381-4AC1-B018-A96468843E86}" type="sibTrans" cxnId="{3FE255BF-A9A2-4925-9EEF-0A8407BE2EA2}">
      <dgm:prSet/>
      <dgm:spPr/>
      <dgm:t>
        <a:bodyPr/>
        <a:lstStyle/>
        <a:p>
          <a:endParaRPr lang="en-SG"/>
        </a:p>
      </dgm:t>
    </dgm:pt>
    <dgm:pt modelId="{3810A1A9-6FB6-4BAF-8A95-BA86EBD2D2D5}" type="pres">
      <dgm:prSet presAssocID="{1FC6BE4B-5D4B-42C2-BB5D-057BFF0694D9}" presName="compositeShape" presStyleCnt="0">
        <dgm:presLayoutVars>
          <dgm:chMax val="7"/>
          <dgm:dir/>
          <dgm:resizeHandles val="exact"/>
        </dgm:presLayoutVars>
      </dgm:prSet>
      <dgm:spPr/>
    </dgm:pt>
    <dgm:pt modelId="{AD42B493-59EA-4BA8-8FB9-1120915A0D43}" type="pres">
      <dgm:prSet presAssocID="{D23932E3-04BD-4E08-8D9A-EA5CFE100B16}" presName="circ1" presStyleLbl="vennNode1" presStyleIdx="0" presStyleCnt="3"/>
      <dgm:spPr/>
    </dgm:pt>
    <dgm:pt modelId="{E1FF6951-855C-451B-B3B7-C67C73A451CB}" type="pres">
      <dgm:prSet presAssocID="{D23932E3-04BD-4E08-8D9A-EA5CFE100B16}" presName="circ1Tx" presStyleLbl="revTx" presStyleIdx="0" presStyleCnt="0">
        <dgm:presLayoutVars>
          <dgm:chMax val="0"/>
          <dgm:chPref val="0"/>
          <dgm:bulletEnabled val="1"/>
        </dgm:presLayoutVars>
      </dgm:prSet>
      <dgm:spPr/>
    </dgm:pt>
    <dgm:pt modelId="{8A2B0D0D-809A-4180-88D9-0747186BFF85}" type="pres">
      <dgm:prSet presAssocID="{229E3E89-9D1F-47F3-B992-D29D1019F6F5}" presName="circ2" presStyleLbl="vennNode1" presStyleIdx="1" presStyleCnt="3"/>
      <dgm:spPr/>
    </dgm:pt>
    <dgm:pt modelId="{DBB092D7-7017-4AE1-BB54-37007FF128E7}" type="pres">
      <dgm:prSet presAssocID="{229E3E89-9D1F-47F3-B992-D29D1019F6F5}" presName="circ2Tx" presStyleLbl="revTx" presStyleIdx="0" presStyleCnt="0">
        <dgm:presLayoutVars>
          <dgm:chMax val="0"/>
          <dgm:chPref val="0"/>
          <dgm:bulletEnabled val="1"/>
        </dgm:presLayoutVars>
      </dgm:prSet>
      <dgm:spPr/>
    </dgm:pt>
    <dgm:pt modelId="{B31F2B77-8C55-48DE-A932-0FED0EEA0510}" type="pres">
      <dgm:prSet presAssocID="{47B39188-66A0-46C8-A439-0187663B59D0}" presName="circ3" presStyleLbl="vennNode1" presStyleIdx="2" presStyleCnt="3"/>
      <dgm:spPr/>
    </dgm:pt>
    <dgm:pt modelId="{061E57E5-AD43-461B-B978-0B9B70CBC92D}" type="pres">
      <dgm:prSet presAssocID="{47B39188-66A0-46C8-A439-0187663B59D0}" presName="circ3Tx" presStyleLbl="revTx" presStyleIdx="0" presStyleCnt="0">
        <dgm:presLayoutVars>
          <dgm:chMax val="0"/>
          <dgm:chPref val="0"/>
          <dgm:bulletEnabled val="1"/>
        </dgm:presLayoutVars>
      </dgm:prSet>
      <dgm:spPr/>
    </dgm:pt>
  </dgm:ptLst>
  <dgm:cxnLst>
    <dgm:cxn modelId="{11838709-310D-4BAC-BAB2-C8FF3A731629}" type="presOf" srcId="{1FC6BE4B-5D4B-42C2-BB5D-057BFF0694D9}" destId="{3810A1A9-6FB6-4BAF-8A95-BA86EBD2D2D5}" srcOrd="0" destOrd="0" presId="urn:microsoft.com/office/officeart/2005/8/layout/venn1"/>
    <dgm:cxn modelId="{86E3833E-AD60-4FA7-A177-E52862DAE15E}" type="presOf" srcId="{D23932E3-04BD-4E08-8D9A-EA5CFE100B16}" destId="{AD42B493-59EA-4BA8-8FB9-1120915A0D43}" srcOrd="0" destOrd="0" presId="urn:microsoft.com/office/officeart/2005/8/layout/venn1"/>
    <dgm:cxn modelId="{4446F640-2559-41E3-ABBB-80C8B0A0919D}" type="presOf" srcId="{229E3E89-9D1F-47F3-B992-D29D1019F6F5}" destId="{DBB092D7-7017-4AE1-BB54-37007FF128E7}" srcOrd="1" destOrd="0" presId="urn:microsoft.com/office/officeart/2005/8/layout/venn1"/>
    <dgm:cxn modelId="{00352F79-23E4-4435-B848-272A9877CF4D}" srcId="{1FC6BE4B-5D4B-42C2-BB5D-057BFF0694D9}" destId="{229E3E89-9D1F-47F3-B992-D29D1019F6F5}" srcOrd="1" destOrd="0" parTransId="{96342C22-61BE-4479-B8B6-B13E6EE88701}" sibTransId="{904EBD5C-5577-4FB5-8675-8EA84CB0AAB8}"/>
    <dgm:cxn modelId="{D953F18C-306B-4484-94AC-41B015D9A510}" type="presOf" srcId="{D23932E3-04BD-4E08-8D9A-EA5CFE100B16}" destId="{E1FF6951-855C-451B-B3B7-C67C73A451CB}" srcOrd="1" destOrd="0" presId="urn:microsoft.com/office/officeart/2005/8/layout/venn1"/>
    <dgm:cxn modelId="{D73B158D-3A81-4610-B4F7-D4DC440B896E}" srcId="{1FC6BE4B-5D4B-42C2-BB5D-057BFF0694D9}" destId="{D23932E3-04BD-4E08-8D9A-EA5CFE100B16}" srcOrd="0" destOrd="0" parTransId="{14BAE29A-0648-4B75-B20F-278B788A1CD9}" sibTransId="{FFF286A9-B714-4D0E-9EE7-DE666100EB8C}"/>
    <dgm:cxn modelId="{3FE255BF-A9A2-4925-9EEF-0A8407BE2EA2}" srcId="{1FC6BE4B-5D4B-42C2-BB5D-057BFF0694D9}" destId="{47B39188-66A0-46C8-A439-0187663B59D0}" srcOrd="2" destOrd="0" parTransId="{26EB68E5-1D5E-4252-AA7A-D112AA9BC6B4}" sibTransId="{F00289CD-8381-4AC1-B018-A96468843E86}"/>
    <dgm:cxn modelId="{1D163DD1-1B2F-4501-B7D0-83A3CB4AC8E7}" type="presOf" srcId="{229E3E89-9D1F-47F3-B992-D29D1019F6F5}" destId="{8A2B0D0D-809A-4180-88D9-0747186BFF85}" srcOrd="0" destOrd="0" presId="urn:microsoft.com/office/officeart/2005/8/layout/venn1"/>
    <dgm:cxn modelId="{A693EDEC-3C84-436D-8AFD-B7D2A61ED7F4}" type="presOf" srcId="{47B39188-66A0-46C8-A439-0187663B59D0}" destId="{061E57E5-AD43-461B-B978-0B9B70CBC92D}" srcOrd="1" destOrd="0" presId="urn:microsoft.com/office/officeart/2005/8/layout/venn1"/>
    <dgm:cxn modelId="{442872EF-0932-45F3-8938-0FD76A8A49DA}" type="presOf" srcId="{47B39188-66A0-46C8-A439-0187663B59D0}" destId="{B31F2B77-8C55-48DE-A932-0FED0EEA0510}" srcOrd="0" destOrd="0" presId="urn:microsoft.com/office/officeart/2005/8/layout/venn1"/>
    <dgm:cxn modelId="{C58D280A-9AA1-4B82-9BBF-0FE8A6410642}" type="presParOf" srcId="{3810A1A9-6FB6-4BAF-8A95-BA86EBD2D2D5}" destId="{AD42B493-59EA-4BA8-8FB9-1120915A0D43}" srcOrd="0" destOrd="0" presId="urn:microsoft.com/office/officeart/2005/8/layout/venn1"/>
    <dgm:cxn modelId="{DF9070CC-3BAC-467B-9820-C3C2AD5F9457}" type="presParOf" srcId="{3810A1A9-6FB6-4BAF-8A95-BA86EBD2D2D5}" destId="{E1FF6951-855C-451B-B3B7-C67C73A451CB}" srcOrd="1" destOrd="0" presId="urn:microsoft.com/office/officeart/2005/8/layout/venn1"/>
    <dgm:cxn modelId="{7792AD05-B677-4F73-A298-A092C5088210}" type="presParOf" srcId="{3810A1A9-6FB6-4BAF-8A95-BA86EBD2D2D5}" destId="{8A2B0D0D-809A-4180-88D9-0747186BFF85}" srcOrd="2" destOrd="0" presId="urn:microsoft.com/office/officeart/2005/8/layout/venn1"/>
    <dgm:cxn modelId="{78CD6073-9260-4DE9-978C-ECAB2D53579D}" type="presParOf" srcId="{3810A1A9-6FB6-4BAF-8A95-BA86EBD2D2D5}" destId="{DBB092D7-7017-4AE1-BB54-37007FF128E7}" srcOrd="3" destOrd="0" presId="urn:microsoft.com/office/officeart/2005/8/layout/venn1"/>
    <dgm:cxn modelId="{D68FDAD8-0C1C-4658-9493-98A09A3A58A8}" type="presParOf" srcId="{3810A1A9-6FB6-4BAF-8A95-BA86EBD2D2D5}" destId="{B31F2B77-8C55-48DE-A932-0FED0EEA0510}" srcOrd="4" destOrd="0" presId="urn:microsoft.com/office/officeart/2005/8/layout/venn1"/>
    <dgm:cxn modelId="{60BBC238-4EEF-41B4-B0BC-C8AB27355529}" type="presParOf" srcId="{3810A1A9-6FB6-4BAF-8A95-BA86EBD2D2D5}" destId="{061E57E5-AD43-461B-B978-0B9B70CBC92D}" srcOrd="5" destOrd="0" presId="urn:microsoft.com/office/officeart/2005/8/layout/ven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42B493-59EA-4BA8-8FB9-1120915A0D43}">
      <dsp:nvSpPr>
        <dsp:cNvPr id="0" name=""/>
        <dsp:cNvSpPr/>
      </dsp:nvSpPr>
      <dsp:spPr>
        <a:xfrm>
          <a:off x="2340102" y="47910"/>
          <a:ext cx="2299715" cy="2299715"/>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977900">
            <a:lnSpc>
              <a:spcPct val="90000"/>
            </a:lnSpc>
            <a:spcBef>
              <a:spcPct val="0"/>
            </a:spcBef>
            <a:spcAft>
              <a:spcPct val="35000"/>
            </a:spcAft>
            <a:buNone/>
          </a:pPr>
          <a:r>
            <a:rPr lang="en-SG" sz="2200" kern="1200" dirty="0"/>
            <a:t>Analytics</a:t>
          </a:r>
        </a:p>
      </dsp:txBody>
      <dsp:txXfrm>
        <a:off x="2646731" y="450360"/>
        <a:ext cx="1686457" cy="1034871"/>
      </dsp:txXfrm>
    </dsp:sp>
    <dsp:sp modelId="{8A2B0D0D-809A-4180-88D9-0747186BFF85}">
      <dsp:nvSpPr>
        <dsp:cNvPr id="0" name=""/>
        <dsp:cNvSpPr/>
      </dsp:nvSpPr>
      <dsp:spPr>
        <a:xfrm>
          <a:off x="3169916" y="1485232"/>
          <a:ext cx="2299715" cy="2299715"/>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977900">
            <a:lnSpc>
              <a:spcPct val="90000"/>
            </a:lnSpc>
            <a:spcBef>
              <a:spcPct val="0"/>
            </a:spcBef>
            <a:spcAft>
              <a:spcPct val="35000"/>
            </a:spcAft>
            <a:buNone/>
          </a:pPr>
          <a:r>
            <a:rPr lang="en-SG" sz="2200" kern="1200" dirty="0"/>
            <a:t>Prediction</a:t>
          </a:r>
        </a:p>
      </dsp:txBody>
      <dsp:txXfrm>
        <a:off x="3873245" y="2079326"/>
        <a:ext cx="1379829" cy="1264843"/>
      </dsp:txXfrm>
    </dsp:sp>
    <dsp:sp modelId="{B31F2B77-8C55-48DE-A932-0FED0EEA0510}">
      <dsp:nvSpPr>
        <dsp:cNvPr id="0" name=""/>
        <dsp:cNvSpPr/>
      </dsp:nvSpPr>
      <dsp:spPr>
        <a:xfrm>
          <a:off x="1510288" y="1485232"/>
          <a:ext cx="2299715" cy="2299715"/>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977900">
            <a:lnSpc>
              <a:spcPct val="90000"/>
            </a:lnSpc>
            <a:spcBef>
              <a:spcPct val="0"/>
            </a:spcBef>
            <a:spcAft>
              <a:spcPct val="35000"/>
            </a:spcAft>
            <a:buNone/>
          </a:pPr>
          <a:r>
            <a:rPr lang="en-SG" sz="2200" kern="1200" dirty="0"/>
            <a:t>Automation</a:t>
          </a:r>
        </a:p>
      </dsp:txBody>
      <dsp:txXfrm>
        <a:off x="1726844" y="2079326"/>
        <a:ext cx="1379829" cy="126484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42B493-59EA-4BA8-8FB9-1120915A0D43}">
      <dsp:nvSpPr>
        <dsp:cNvPr id="0" name=""/>
        <dsp:cNvSpPr/>
      </dsp:nvSpPr>
      <dsp:spPr>
        <a:xfrm>
          <a:off x="2423352" y="52449"/>
          <a:ext cx="2517553" cy="2517553"/>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r>
            <a:rPr lang="en-SG" sz="2400" kern="1200" dirty="0"/>
            <a:t>Neural Network</a:t>
          </a:r>
        </a:p>
      </dsp:txBody>
      <dsp:txXfrm>
        <a:off x="2759026" y="493020"/>
        <a:ext cx="1846205" cy="1132898"/>
      </dsp:txXfrm>
    </dsp:sp>
    <dsp:sp modelId="{8A2B0D0D-809A-4180-88D9-0747186BFF85}">
      <dsp:nvSpPr>
        <dsp:cNvPr id="0" name=""/>
        <dsp:cNvSpPr/>
      </dsp:nvSpPr>
      <dsp:spPr>
        <a:xfrm>
          <a:off x="3331770" y="1625919"/>
          <a:ext cx="2517553" cy="2517553"/>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r>
            <a:rPr lang="en-SG" sz="2400" kern="1200" dirty="0"/>
            <a:t>Chatbot</a:t>
          </a:r>
        </a:p>
      </dsp:txBody>
      <dsp:txXfrm>
        <a:off x="4101721" y="2276287"/>
        <a:ext cx="1510531" cy="1384654"/>
      </dsp:txXfrm>
    </dsp:sp>
    <dsp:sp modelId="{B31F2B77-8C55-48DE-A932-0FED0EEA0510}">
      <dsp:nvSpPr>
        <dsp:cNvPr id="0" name=""/>
        <dsp:cNvSpPr/>
      </dsp:nvSpPr>
      <dsp:spPr>
        <a:xfrm>
          <a:off x="1514935" y="1625919"/>
          <a:ext cx="2517553" cy="2517553"/>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r>
            <a:rPr lang="en-SG" sz="2400" kern="1200" dirty="0"/>
            <a:t>RPA</a:t>
          </a:r>
        </a:p>
      </dsp:txBody>
      <dsp:txXfrm>
        <a:off x="1752005" y="2276287"/>
        <a:ext cx="1510531" cy="1384654"/>
      </dsp:txXfrm>
    </dsp:sp>
  </dsp:spTree>
</dsp:drawing>
</file>

<file path=ppt/diagrams/layout1.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8.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image" Target="../media/image23.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5.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1EFC5B3-379E-EF40-A0D2-38E640436CC2}" type="datetimeFigureOut">
              <a:rPr lang="en-US" smtClean="0">
                <a:latin typeface="Arial"/>
              </a:rPr>
              <a:t>8/20/2020</a:t>
            </a:fld>
            <a:endParaRPr lang="en-US" dirty="0">
              <a:latin typeface="Arial"/>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latin typeface="Arial"/>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A029101-7F9C-2D47-B95D-7561785BF174}" type="slidenum">
              <a:rPr lang="en-US" smtClean="0">
                <a:latin typeface="Arial"/>
              </a:rPr>
              <a:t>‹#›</a:t>
            </a:fld>
            <a:endParaRPr lang="en-US" dirty="0">
              <a:latin typeface="Arial"/>
            </a:endParaRPr>
          </a:p>
        </p:txBody>
      </p:sp>
    </p:spTree>
    <p:extLst>
      <p:ext uri="{BB962C8B-B14F-4D97-AF65-F5344CB8AC3E}">
        <p14:creationId xmlns:p14="http://schemas.microsoft.com/office/powerpoint/2010/main" val="396117570"/>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31T06:15:32.428"/>
    </inkml:context>
    <inkml:brush xml:id="br0">
      <inkml:brushProperty name="width" value="0.1" units="cm"/>
      <inkml:brushProperty name="height" value="0.1" units="cm"/>
      <inkml:brushProperty name="color" value="#E71224"/>
      <inkml:brushProperty name="ignorePressure" value="1"/>
    </inkml:brush>
  </inkml:definitions>
  <inkml:trace contextRef="#ctx0" brushRef="#br0">1 1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SG"/>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9FA36F0-6936-4FC0-97A3-A708269A923B}" type="datetimeFigureOut">
              <a:rPr lang="en-SG" smtClean="0"/>
              <a:t>20/8/2020</a:t>
            </a:fld>
            <a:endParaRPr lang="en-SG"/>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SG"/>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SG"/>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C820A2B-4052-4FBD-8A9E-819616F498F6}" type="slidenum">
              <a:rPr lang="en-SG" smtClean="0"/>
              <a:t>‹#›</a:t>
            </a:fld>
            <a:endParaRPr lang="en-SG"/>
          </a:p>
        </p:txBody>
      </p:sp>
    </p:spTree>
    <p:extLst>
      <p:ext uri="{BB962C8B-B14F-4D97-AF65-F5344CB8AC3E}">
        <p14:creationId xmlns:p14="http://schemas.microsoft.com/office/powerpoint/2010/main" val="27749528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7">
            <a:extLst>
              <a:ext uri="{FF2B5EF4-FFF2-40B4-BE49-F238E27FC236}">
                <a16:creationId xmlns:a16="http://schemas.microsoft.com/office/drawing/2014/main" id="{167BDF07-F966-46FB-9E63-AF25ECD2AA6C}"/>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2EB46989-3595-462D-8EC6-AF1690693B55}" type="slidenum">
              <a:rPr lang="en-US" altLang="en-US" smtClean="0">
                <a:latin typeface="Calibri" panose="020F0502020204030204" pitchFamily="34" charset="0"/>
              </a:rPr>
              <a:pPr/>
              <a:t>29</a:t>
            </a:fld>
            <a:endParaRPr lang="en-US" altLang="en-US">
              <a:latin typeface="Calibri" panose="020F0502020204030204" pitchFamily="34" charset="0"/>
            </a:endParaRPr>
          </a:p>
        </p:txBody>
      </p:sp>
      <p:sp>
        <p:nvSpPr>
          <p:cNvPr id="139267" name="Rectangle 2">
            <a:extLst>
              <a:ext uri="{FF2B5EF4-FFF2-40B4-BE49-F238E27FC236}">
                <a16:creationId xmlns:a16="http://schemas.microsoft.com/office/drawing/2014/main" id="{40DB350E-91A9-4AAE-BAB5-3ECD56FA5E96}"/>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9268" name="Rectangle 3">
            <a:extLst>
              <a:ext uri="{FF2B5EF4-FFF2-40B4-BE49-F238E27FC236}">
                <a16:creationId xmlns:a16="http://schemas.microsoft.com/office/drawing/2014/main" id="{85F6DA2F-B174-41BB-8304-A1116C30524F}"/>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ea typeface="ＭＳ Ｐゴシック" panose="020B0600070205080204" pitchFamily="34" charset="-128"/>
            </a:endParaRPr>
          </a:p>
        </p:txBody>
      </p:sp>
    </p:spTree>
    <p:extLst>
      <p:ext uri="{BB962C8B-B14F-4D97-AF65-F5344CB8AC3E}">
        <p14:creationId xmlns:p14="http://schemas.microsoft.com/office/powerpoint/2010/main" val="13865881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73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47107"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charset="0"/>
                <a:cs typeface="Arial" charset="0"/>
              </a:defRPr>
            </a:lvl1pPr>
            <a:lvl2pPr marL="757066" indent="-291179" eaLnBrk="0" hangingPunct="0">
              <a:defRPr>
                <a:solidFill>
                  <a:schemeClr val="tx1"/>
                </a:solidFill>
                <a:latin typeface="Arial" charset="0"/>
                <a:cs typeface="Arial" charset="0"/>
              </a:defRPr>
            </a:lvl2pPr>
            <a:lvl3pPr marL="1164717" indent="-232943" eaLnBrk="0" hangingPunct="0">
              <a:defRPr>
                <a:solidFill>
                  <a:schemeClr val="tx1"/>
                </a:solidFill>
                <a:latin typeface="Arial" charset="0"/>
                <a:cs typeface="Arial" charset="0"/>
              </a:defRPr>
            </a:lvl3pPr>
            <a:lvl4pPr marL="1630604" indent="-232943" eaLnBrk="0" hangingPunct="0">
              <a:defRPr>
                <a:solidFill>
                  <a:schemeClr val="tx1"/>
                </a:solidFill>
                <a:latin typeface="Arial" charset="0"/>
                <a:cs typeface="Arial" charset="0"/>
              </a:defRPr>
            </a:lvl4pPr>
            <a:lvl5pPr marL="2096491" indent="-232943" eaLnBrk="0" hangingPunct="0">
              <a:defRPr>
                <a:solidFill>
                  <a:schemeClr val="tx1"/>
                </a:solidFill>
                <a:latin typeface="Arial" charset="0"/>
                <a:cs typeface="Arial" charset="0"/>
              </a:defRPr>
            </a:lvl5pPr>
            <a:lvl6pPr marL="2562377" indent="-232943" eaLnBrk="0" fontAlgn="base" hangingPunct="0">
              <a:spcBef>
                <a:spcPct val="0"/>
              </a:spcBef>
              <a:spcAft>
                <a:spcPct val="0"/>
              </a:spcAft>
              <a:defRPr>
                <a:solidFill>
                  <a:schemeClr val="tx1"/>
                </a:solidFill>
                <a:latin typeface="Arial" charset="0"/>
                <a:cs typeface="Arial" charset="0"/>
              </a:defRPr>
            </a:lvl6pPr>
            <a:lvl7pPr marL="3028264" indent="-232943" eaLnBrk="0" fontAlgn="base" hangingPunct="0">
              <a:spcBef>
                <a:spcPct val="0"/>
              </a:spcBef>
              <a:spcAft>
                <a:spcPct val="0"/>
              </a:spcAft>
              <a:defRPr>
                <a:solidFill>
                  <a:schemeClr val="tx1"/>
                </a:solidFill>
                <a:latin typeface="Arial" charset="0"/>
                <a:cs typeface="Arial" charset="0"/>
              </a:defRPr>
            </a:lvl7pPr>
            <a:lvl8pPr marL="3494151" indent="-232943" eaLnBrk="0" fontAlgn="base" hangingPunct="0">
              <a:spcBef>
                <a:spcPct val="0"/>
              </a:spcBef>
              <a:spcAft>
                <a:spcPct val="0"/>
              </a:spcAft>
              <a:defRPr>
                <a:solidFill>
                  <a:schemeClr val="tx1"/>
                </a:solidFill>
                <a:latin typeface="Arial" charset="0"/>
                <a:cs typeface="Arial" charset="0"/>
              </a:defRPr>
            </a:lvl8pPr>
            <a:lvl9pPr marL="3960038" indent="-232943" eaLnBrk="0" fontAlgn="base" hangingPunct="0">
              <a:spcBef>
                <a:spcPct val="0"/>
              </a:spcBef>
              <a:spcAft>
                <a:spcPct val="0"/>
              </a:spcAft>
              <a:defRPr>
                <a:solidFill>
                  <a:schemeClr val="tx1"/>
                </a:solidFill>
                <a:latin typeface="Arial" charset="0"/>
                <a:cs typeface="Arial" charset="0"/>
              </a:defRPr>
            </a:lvl9pPr>
          </a:lstStyle>
          <a:p>
            <a:pPr eaLnBrk="1" hangingPunct="1"/>
            <a:fld id="{466B70FE-4976-43CE-92D3-7F070D987A99}" type="slidenum">
              <a:rPr lang="en-US" altLang="en-US">
                <a:latin typeface="Calibri" pitchFamily="34" charset="0"/>
              </a:rPr>
              <a:pPr eaLnBrk="1" hangingPunct="1"/>
              <a:t>40</a:t>
            </a:fld>
            <a:endParaRPr lang="en-US" altLang="en-US">
              <a:latin typeface="Calibri" pitchFamily="34" charset="0"/>
            </a:endParaRPr>
          </a:p>
        </p:txBody>
      </p:sp>
    </p:spTree>
    <p:extLst>
      <p:ext uri="{BB962C8B-B14F-4D97-AF65-F5344CB8AC3E}">
        <p14:creationId xmlns:p14="http://schemas.microsoft.com/office/powerpoint/2010/main" val="4727029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83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49155"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charset="0"/>
                <a:cs typeface="Arial" charset="0"/>
              </a:defRPr>
            </a:lvl1pPr>
            <a:lvl2pPr marL="757066" indent="-291179" eaLnBrk="0" hangingPunct="0">
              <a:defRPr>
                <a:solidFill>
                  <a:schemeClr val="tx1"/>
                </a:solidFill>
                <a:latin typeface="Arial" charset="0"/>
                <a:cs typeface="Arial" charset="0"/>
              </a:defRPr>
            </a:lvl2pPr>
            <a:lvl3pPr marL="1164717" indent="-232943" eaLnBrk="0" hangingPunct="0">
              <a:defRPr>
                <a:solidFill>
                  <a:schemeClr val="tx1"/>
                </a:solidFill>
                <a:latin typeface="Arial" charset="0"/>
                <a:cs typeface="Arial" charset="0"/>
              </a:defRPr>
            </a:lvl3pPr>
            <a:lvl4pPr marL="1630604" indent="-232943" eaLnBrk="0" hangingPunct="0">
              <a:defRPr>
                <a:solidFill>
                  <a:schemeClr val="tx1"/>
                </a:solidFill>
                <a:latin typeface="Arial" charset="0"/>
                <a:cs typeface="Arial" charset="0"/>
              </a:defRPr>
            </a:lvl4pPr>
            <a:lvl5pPr marL="2096491" indent="-232943" eaLnBrk="0" hangingPunct="0">
              <a:defRPr>
                <a:solidFill>
                  <a:schemeClr val="tx1"/>
                </a:solidFill>
                <a:latin typeface="Arial" charset="0"/>
                <a:cs typeface="Arial" charset="0"/>
              </a:defRPr>
            </a:lvl5pPr>
            <a:lvl6pPr marL="2562377" indent="-232943" eaLnBrk="0" fontAlgn="base" hangingPunct="0">
              <a:spcBef>
                <a:spcPct val="0"/>
              </a:spcBef>
              <a:spcAft>
                <a:spcPct val="0"/>
              </a:spcAft>
              <a:defRPr>
                <a:solidFill>
                  <a:schemeClr val="tx1"/>
                </a:solidFill>
                <a:latin typeface="Arial" charset="0"/>
                <a:cs typeface="Arial" charset="0"/>
              </a:defRPr>
            </a:lvl6pPr>
            <a:lvl7pPr marL="3028264" indent="-232943" eaLnBrk="0" fontAlgn="base" hangingPunct="0">
              <a:spcBef>
                <a:spcPct val="0"/>
              </a:spcBef>
              <a:spcAft>
                <a:spcPct val="0"/>
              </a:spcAft>
              <a:defRPr>
                <a:solidFill>
                  <a:schemeClr val="tx1"/>
                </a:solidFill>
                <a:latin typeface="Arial" charset="0"/>
                <a:cs typeface="Arial" charset="0"/>
              </a:defRPr>
            </a:lvl7pPr>
            <a:lvl8pPr marL="3494151" indent="-232943" eaLnBrk="0" fontAlgn="base" hangingPunct="0">
              <a:spcBef>
                <a:spcPct val="0"/>
              </a:spcBef>
              <a:spcAft>
                <a:spcPct val="0"/>
              </a:spcAft>
              <a:defRPr>
                <a:solidFill>
                  <a:schemeClr val="tx1"/>
                </a:solidFill>
                <a:latin typeface="Arial" charset="0"/>
                <a:cs typeface="Arial" charset="0"/>
              </a:defRPr>
            </a:lvl8pPr>
            <a:lvl9pPr marL="3960038" indent="-232943" eaLnBrk="0" fontAlgn="base" hangingPunct="0">
              <a:spcBef>
                <a:spcPct val="0"/>
              </a:spcBef>
              <a:spcAft>
                <a:spcPct val="0"/>
              </a:spcAft>
              <a:defRPr>
                <a:solidFill>
                  <a:schemeClr val="tx1"/>
                </a:solidFill>
                <a:latin typeface="Arial" charset="0"/>
                <a:cs typeface="Arial" charset="0"/>
              </a:defRPr>
            </a:lvl9pPr>
          </a:lstStyle>
          <a:p>
            <a:pPr eaLnBrk="1" hangingPunct="1"/>
            <a:fld id="{E6C010F8-4612-4D22-9ED0-F4EACA4A3DC2}" type="slidenum">
              <a:rPr lang="en-US" altLang="en-US">
                <a:latin typeface="Calibri" pitchFamily="34" charset="0"/>
              </a:rPr>
              <a:pPr eaLnBrk="1" hangingPunct="1"/>
              <a:t>41</a:t>
            </a:fld>
            <a:endParaRPr lang="en-US" altLang="en-US">
              <a:latin typeface="Calibri" pitchFamily="34" charset="0"/>
            </a:endParaRPr>
          </a:p>
        </p:txBody>
      </p:sp>
    </p:spTree>
    <p:extLst>
      <p:ext uri="{BB962C8B-B14F-4D97-AF65-F5344CB8AC3E}">
        <p14:creationId xmlns:p14="http://schemas.microsoft.com/office/powerpoint/2010/main" val="28987885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246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58371"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charset="0"/>
                <a:cs typeface="Arial" charset="0"/>
              </a:defRPr>
            </a:lvl1pPr>
            <a:lvl2pPr marL="757066" indent="-291179" eaLnBrk="0" hangingPunct="0">
              <a:defRPr>
                <a:solidFill>
                  <a:schemeClr val="tx1"/>
                </a:solidFill>
                <a:latin typeface="Arial" charset="0"/>
                <a:cs typeface="Arial" charset="0"/>
              </a:defRPr>
            </a:lvl2pPr>
            <a:lvl3pPr marL="1164717" indent="-232943" eaLnBrk="0" hangingPunct="0">
              <a:defRPr>
                <a:solidFill>
                  <a:schemeClr val="tx1"/>
                </a:solidFill>
                <a:latin typeface="Arial" charset="0"/>
                <a:cs typeface="Arial" charset="0"/>
              </a:defRPr>
            </a:lvl3pPr>
            <a:lvl4pPr marL="1630604" indent="-232943" eaLnBrk="0" hangingPunct="0">
              <a:defRPr>
                <a:solidFill>
                  <a:schemeClr val="tx1"/>
                </a:solidFill>
                <a:latin typeface="Arial" charset="0"/>
                <a:cs typeface="Arial" charset="0"/>
              </a:defRPr>
            </a:lvl4pPr>
            <a:lvl5pPr marL="2096491" indent="-232943" eaLnBrk="0" hangingPunct="0">
              <a:defRPr>
                <a:solidFill>
                  <a:schemeClr val="tx1"/>
                </a:solidFill>
                <a:latin typeface="Arial" charset="0"/>
                <a:cs typeface="Arial" charset="0"/>
              </a:defRPr>
            </a:lvl5pPr>
            <a:lvl6pPr marL="2562377" indent="-232943" eaLnBrk="0" fontAlgn="base" hangingPunct="0">
              <a:spcBef>
                <a:spcPct val="0"/>
              </a:spcBef>
              <a:spcAft>
                <a:spcPct val="0"/>
              </a:spcAft>
              <a:defRPr>
                <a:solidFill>
                  <a:schemeClr val="tx1"/>
                </a:solidFill>
                <a:latin typeface="Arial" charset="0"/>
                <a:cs typeface="Arial" charset="0"/>
              </a:defRPr>
            </a:lvl6pPr>
            <a:lvl7pPr marL="3028264" indent="-232943" eaLnBrk="0" fontAlgn="base" hangingPunct="0">
              <a:spcBef>
                <a:spcPct val="0"/>
              </a:spcBef>
              <a:spcAft>
                <a:spcPct val="0"/>
              </a:spcAft>
              <a:defRPr>
                <a:solidFill>
                  <a:schemeClr val="tx1"/>
                </a:solidFill>
                <a:latin typeface="Arial" charset="0"/>
                <a:cs typeface="Arial" charset="0"/>
              </a:defRPr>
            </a:lvl7pPr>
            <a:lvl8pPr marL="3494151" indent="-232943" eaLnBrk="0" fontAlgn="base" hangingPunct="0">
              <a:spcBef>
                <a:spcPct val="0"/>
              </a:spcBef>
              <a:spcAft>
                <a:spcPct val="0"/>
              </a:spcAft>
              <a:defRPr>
                <a:solidFill>
                  <a:schemeClr val="tx1"/>
                </a:solidFill>
                <a:latin typeface="Arial" charset="0"/>
                <a:cs typeface="Arial" charset="0"/>
              </a:defRPr>
            </a:lvl8pPr>
            <a:lvl9pPr marL="3960038" indent="-232943" eaLnBrk="0" fontAlgn="base" hangingPunct="0">
              <a:spcBef>
                <a:spcPct val="0"/>
              </a:spcBef>
              <a:spcAft>
                <a:spcPct val="0"/>
              </a:spcAft>
              <a:defRPr>
                <a:solidFill>
                  <a:schemeClr val="tx1"/>
                </a:solidFill>
                <a:latin typeface="Arial" charset="0"/>
                <a:cs typeface="Arial" charset="0"/>
              </a:defRPr>
            </a:lvl9pPr>
          </a:lstStyle>
          <a:p>
            <a:pPr eaLnBrk="1" hangingPunct="1"/>
            <a:fld id="{F00C6D8E-5A87-404A-8C06-F94D89CD1C72}" type="slidenum">
              <a:rPr lang="en-US" altLang="en-US">
                <a:latin typeface="Calibri" pitchFamily="34" charset="0"/>
              </a:rPr>
              <a:pPr eaLnBrk="1" hangingPunct="1"/>
              <a:t>42</a:t>
            </a:fld>
            <a:endParaRPr lang="en-US" altLang="en-US">
              <a:latin typeface="Calibri" pitchFamily="34" charset="0"/>
            </a:endParaRPr>
          </a:p>
        </p:txBody>
      </p:sp>
    </p:spTree>
    <p:extLst>
      <p:ext uri="{BB962C8B-B14F-4D97-AF65-F5344CB8AC3E}">
        <p14:creationId xmlns:p14="http://schemas.microsoft.com/office/powerpoint/2010/main" val="26185550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55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66563"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charset="0"/>
                <a:cs typeface="Arial" charset="0"/>
              </a:defRPr>
            </a:lvl1pPr>
            <a:lvl2pPr marL="757066" indent="-291179" eaLnBrk="0" hangingPunct="0">
              <a:defRPr>
                <a:solidFill>
                  <a:schemeClr val="tx1"/>
                </a:solidFill>
                <a:latin typeface="Arial" charset="0"/>
                <a:cs typeface="Arial" charset="0"/>
              </a:defRPr>
            </a:lvl2pPr>
            <a:lvl3pPr marL="1164717" indent="-232943" eaLnBrk="0" hangingPunct="0">
              <a:defRPr>
                <a:solidFill>
                  <a:schemeClr val="tx1"/>
                </a:solidFill>
                <a:latin typeface="Arial" charset="0"/>
                <a:cs typeface="Arial" charset="0"/>
              </a:defRPr>
            </a:lvl3pPr>
            <a:lvl4pPr marL="1630604" indent="-232943" eaLnBrk="0" hangingPunct="0">
              <a:defRPr>
                <a:solidFill>
                  <a:schemeClr val="tx1"/>
                </a:solidFill>
                <a:latin typeface="Arial" charset="0"/>
                <a:cs typeface="Arial" charset="0"/>
              </a:defRPr>
            </a:lvl4pPr>
            <a:lvl5pPr marL="2096491" indent="-232943" eaLnBrk="0" hangingPunct="0">
              <a:defRPr>
                <a:solidFill>
                  <a:schemeClr val="tx1"/>
                </a:solidFill>
                <a:latin typeface="Arial" charset="0"/>
                <a:cs typeface="Arial" charset="0"/>
              </a:defRPr>
            </a:lvl5pPr>
            <a:lvl6pPr marL="2562377" indent="-232943" eaLnBrk="0" fontAlgn="base" hangingPunct="0">
              <a:spcBef>
                <a:spcPct val="0"/>
              </a:spcBef>
              <a:spcAft>
                <a:spcPct val="0"/>
              </a:spcAft>
              <a:defRPr>
                <a:solidFill>
                  <a:schemeClr val="tx1"/>
                </a:solidFill>
                <a:latin typeface="Arial" charset="0"/>
                <a:cs typeface="Arial" charset="0"/>
              </a:defRPr>
            </a:lvl6pPr>
            <a:lvl7pPr marL="3028264" indent="-232943" eaLnBrk="0" fontAlgn="base" hangingPunct="0">
              <a:spcBef>
                <a:spcPct val="0"/>
              </a:spcBef>
              <a:spcAft>
                <a:spcPct val="0"/>
              </a:spcAft>
              <a:defRPr>
                <a:solidFill>
                  <a:schemeClr val="tx1"/>
                </a:solidFill>
                <a:latin typeface="Arial" charset="0"/>
                <a:cs typeface="Arial" charset="0"/>
              </a:defRPr>
            </a:lvl7pPr>
            <a:lvl8pPr marL="3494151" indent="-232943" eaLnBrk="0" fontAlgn="base" hangingPunct="0">
              <a:spcBef>
                <a:spcPct val="0"/>
              </a:spcBef>
              <a:spcAft>
                <a:spcPct val="0"/>
              </a:spcAft>
              <a:defRPr>
                <a:solidFill>
                  <a:schemeClr val="tx1"/>
                </a:solidFill>
                <a:latin typeface="Arial" charset="0"/>
                <a:cs typeface="Arial" charset="0"/>
              </a:defRPr>
            </a:lvl8pPr>
            <a:lvl9pPr marL="3960038" indent="-232943" eaLnBrk="0" fontAlgn="base" hangingPunct="0">
              <a:spcBef>
                <a:spcPct val="0"/>
              </a:spcBef>
              <a:spcAft>
                <a:spcPct val="0"/>
              </a:spcAft>
              <a:defRPr>
                <a:solidFill>
                  <a:schemeClr val="tx1"/>
                </a:solidFill>
                <a:latin typeface="Arial" charset="0"/>
                <a:cs typeface="Arial" charset="0"/>
              </a:defRPr>
            </a:lvl9pPr>
          </a:lstStyle>
          <a:p>
            <a:pPr eaLnBrk="1" hangingPunct="1"/>
            <a:fld id="{EDB65312-66DF-4C71-8C9A-414B084B6171}" type="slidenum">
              <a:rPr lang="en-US" altLang="en-US">
                <a:latin typeface="Calibri" pitchFamily="34" charset="0"/>
              </a:rPr>
              <a:pPr eaLnBrk="1" hangingPunct="1"/>
              <a:t>43</a:t>
            </a:fld>
            <a:endParaRPr lang="en-US" altLang="en-US">
              <a:latin typeface="Calibri" pitchFamily="34" charset="0"/>
            </a:endParaRPr>
          </a:p>
        </p:txBody>
      </p:sp>
    </p:spTree>
    <p:extLst>
      <p:ext uri="{BB962C8B-B14F-4D97-AF65-F5344CB8AC3E}">
        <p14:creationId xmlns:p14="http://schemas.microsoft.com/office/powerpoint/2010/main" val="41807195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96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74755"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charset="0"/>
                <a:cs typeface="Arial" charset="0"/>
              </a:defRPr>
            </a:lvl1pPr>
            <a:lvl2pPr marL="757066" indent="-291179" eaLnBrk="0" hangingPunct="0">
              <a:defRPr>
                <a:solidFill>
                  <a:schemeClr val="tx1"/>
                </a:solidFill>
                <a:latin typeface="Arial" charset="0"/>
                <a:cs typeface="Arial" charset="0"/>
              </a:defRPr>
            </a:lvl2pPr>
            <a:lvl3pPr marL="1164717" indent="-232943" eaLnBrk="0" hangingPunct="0">
              <a:defRPr>
                <a:solidFill>
                  <a:schemeClr val="tx1"/>
                </a:solidFill>
                <a:latin typeface="Arial" charset="0"/>
                <a:cs typeface="Arial" charset="0"/>
              </a:defRPr>
            </a:lvl3pPr>
            <a:lvl4pPr marL="1630604" indent="-232943" eaLnBrk="0" hangingPunct="0">
              <a:defRPr>
                <a:solidFill>
                  <a:schemeClr val="tx1"/>
                </a:solidFill>
                <a:latin typeface="Arial" charset="0"/>
                <a:cs typeface="Arial" charset="0"/>
              </a:defRPr>
            </a:lvl4pPr>
            <a:lvl5pPr marL="2096491" indent="-232943" eaLnBrk="0" hangingPunct="0">
              <a:defRPr>
                <a:solidFill>
                  <a:schemeClr val="tx1"/>
                </a:solidFill>
                <a:latin typeface="Arial" charset="0"/>
                <a:cs typeface="Arial" charset="0"/>
              </a:defRPr>
            </a:lvl5pPr>
            <a:lvl6pPr marL="2562377" indent="-232943" eaLnBrk="0" fontAlgn="base" hangingPunct="0">
              <a:spcBef>
                <a:spcPct val="0"/>
              </a:spcBef>
              <a:spcAft>
                <a:spcPct val="0"/>
              </a:spcAft>
              <a:defRPr>
                <a:solidFill>
                  <a:schemeClr val="tx1"/>
                </a:solidFill>
                <a:latin typeface="Arial" charset="0"/>
                <a:cs typeface="Arial" charset="0"/>
              </a:defRPr>
            </a:lvl6pPr>
            <a:lvl7pPr marL="3028264" indent="-232943" eaLnBrk="0" fontAlgn="base" hangingPunct="0">
              <a:spcBef>
                <a:spcPct val="0"/>
              </a:spcBef>
              <a:spcAft>
                <a:spcPct val="0"/>
              </a:spcAft>
              <a:defRPr>
                <a:solidFill>
                  <a:schemeClr val="tx1"/>
                </a:solidFill>
                <a:latin typeface="Arial" charset="0"/>
                <a:cs typeface="Arial" charset="0"/>
              </a:defRPr>
            </a:lvl7pPr>
            <a:lvl8pPr marL="3494151" indent="-232943" eaLnBrk="0" fontAlgn="base" hangingPunct="0">
              <a:spcBef>
                <a:spcPct val="0"/>
              </a:spcBef>
              <a:spcAft>
                <a:spcPct val="0"/>
              </a:spcAft>
              <a:defRPr>
                <a:solidFill>
                  <a:schemeClr val="tx1"/>
                </a:solidFill>
                <a:latin typeface="Arial" charset="0"/>
                <a:cs typeface="Arial" charset="0"/>
              </a:defRPr>
            </a:lvl8pPr>
            <a:lvl9pPr marL="3960038" indent="-232943" eaLnBrk="0" fontAlgn="base" hangingPunct="0">
              <a:spcBef>
                <a:spcPct val="0"/>
              </a:spcBef>
              <a:spcAft>
                <a:spcPct val="0"/>
              </a:spcAft>
              <a:defRPr>
                <a:solidFill>
                  <a:schemeClr val="tx1"/>
                </a:solidFill>
                <a:latin typeface="Arial" charset="0"/>
                <a:cs typeface="Arial" charset="0"/>
              </a:defRPr>
            </a:lvl9pPr>
          </a:lstStyle>
          <a:p>
            <a:pPr eaLnBrk="1" hangingPunct="1"/>
            <a:fld id="{3E29AA27-984E-4F27-AD42-5890DBC4283F}" type="slidenum">
              <a:rPr lang="en-US" altLang="en-US">
                <a:latin typeface="Calibri" pitchFamily="34" charset="0"/>
              </a:rPr>
              <a:pPr eaLnBrk="1" hangingPunct="1"/>
              <a:t>44</a:t>
            </a:fld>
            <a:endParaRPr lang="en-US" altLang="en-US">
              <a:latin typeface="Calibri" pitchFamily="34" charset="0"/>
            </a:endParaRPr>
          </a:p>
        </p:txBody>
      </p:sp>
    </p:spTree>
    <p:extLst>
      <p:ext uri="{BB962C8B-B14F-4D97-AF65-F5344CB8AC3E}">
        <p14:creationId xmlns:p14="http://schemas.microsoft.com/office/powerpoint/2010/main" val="27921465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47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84995"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charset="0"/>
                <a:cs typeface="Arial" charset="0"/>
              </a:defRPr>
            </a:lvl1pPr>
            <a:lvl2pPr marL="757066" indent="-291179" eaLnBrk="0" hangingPunct="0">
              <a:defRPr>
                <a:solidFill>
                  <a:schemeClr val="tx1"/>
                </a:solidFill>
                <a:latin typeface="Arial" charset="0"/>
                <a:cs typeface="Arial" charset="0"/>
              </a:defRPr>
            </a:lvl2pPr>
            <a:lvl3pPr marL="1164717" indent="-232943" eaLnBrk="0" hangingPunct="0">
              <a:defRPr>
                <a:solidFill>
                  <a:schemeClr val="tx1"/>
                </a:solidFill>
                <a:latin typeface="Arial" charset="0"/>
                <a:cs typeface="Arial" charset="0"/>
              </a:defRPr>
            </a:lvl3pPr>
            <a:lvl4pPr marL="1630604" indent="-232943" eaLnBrk="0" hangingPunct="0">
              <a:defRPr>
                <a:solidFill>
                  <a:schemeClr val="tx1"/>
                </a:solidFill>
                <a:latin typeface="Arial" charset="0"/>
                <a:cs typeface="Arial" charset="0"/>
              </a:defRPr>
            </a:lvl4pPr>
            <a:lvl5pPr marL="2096491" indent="-232943" eaLnBrk="0" hangingPunct="0">
              <a:defRPr>
                <a:solidFill>
                  <a:schemeClr val="tx1"/>
                </a:solidFill>
                <a:latin typeface="Arial" charset="0"/>
                <a:cs typeface="Arial" charset="0"/>
              </a:defRPr>
            </a:lvl5pPr>
            <a:lvl6pPr marL="2562377" indent="-232943" eaLnBrk="0" fontAlgn="base" hangingPunct="0">
              <a:spcBef>
                <a:spcPct val="0"/>
              </a:spcBef>
              <a:spcAft>
                <a:spcPct val="0"/>
              </a:spcAft>
              <a:defRPr>
                <a:solidFill>
                  <a:schemeClr val="tx1"/>
                </a:solidFill>
                <a:latin typeface="Arial" charset="0"/>
                <a:cs typeface="Arial" charset="0"/>
              </a:defRPr>
            </a:lvl6pPr>
            <a:lvl7pPr marL="3028264" indent="-232943" eaLnBrk="0" fontAlgn="base" hangingPunct="0">
              <a:spcBef>
                <a:spcPct val="0"/>
              </a:spcBef>
              <a:spcAft>
                <a:spcPct val="0"/>
              </a:spcAft>
              <a:defRPr>
                <a:solidFill>
                  <a:schemeClr val="tx1"/>
                </a:solidFill>
                <a:latin typeface="Arial" charset="0"/>
                <a:cs typeface="Arial" charset="0"/>
              </a:defRPr>
            </a:lvl7pPr>
            <a:lvl8pPr marL="3494151" indent="-232943" eaLnBrk="0" fontAlgn="base" hangingPunct="0">
              <a:spcBef>
                <a:spcPct val="0"/>
              </a:spcBef>
              <a:spcAft>
                <a:spcPct val="0"/>
              </a:spcAft>
              <a:defRPr>
                <a:solidFill>
                  <a:schemeClr val="tx1"/>
                </a:solidFill>
                <a:latin typeface="Arial" charset="0"/>
                <a:cs typeface="Arial" charset="0"/>
              </a:defRPr>
            </a:lvl8pPr>
            <a:lvl9pPr marL="3960038" indent="-232943" eaLnBrk="0" fontAlgn="base" hangingPunct="0">
              <a:spcBef>
                <a:spcPct val="0"/>
              </a:spcBef>
              <a:spcAft>
                <a:spcPct val="0"/>
              </a:spcAft>
              <a:defRPr>
                <a:solidFill>
                  <a:schemeClr val="tx1"/>
                </a:solidFill>
                <a:latin typeface="Arial" charset="0"/>
                <a:cs typeface="Arial" charset="0"/>
              </a:defRPr>
            </a:lvl9pPr>
          </a:lstStyle>
          <a:p>
            <a:pPr eaLnBrk="1" hangingPunct="1"/>
            <a:fld id="{3D43FDBD-72F3-4419-AD84-F0646BC518DF}" type="slidenum">
              <a:rPr lang="en-US" altLang="en-US">
                <a:latin typeface="Calibri" pitchFamily="34" charset="0"/>
              </a:rPr>
              <a:pPr eaLnBrk="1" hangingPunct="1"/>
              <a:t>52</a:t>
            </a:fld>
            <a:endParaRPr lang="en-US" altLang="en-US">
              <a:latin typeface="Calibri" pitchFamily="34" charset="0"/>
            </a:endParaRPr>
          </a:p>
        </p:txBody>
      </p:sp>
    </p:spTree>
    <p:extLst>
      <p:ext uri="{BB962C8B-B14F-4D97-AF65-F5344CB8AC3E}">
        <p14:creationId xmlns:p14="http://schemas.microsoft.com/office/powerpoint/2010/main" val="23699351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68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89091"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charset="0"/>
                <a:cs typeface="Arial" charset="0"/>
              </a:defRPr>
            </a:lvl1pPr>
            <a:lvl2pPr marL="757066" indent="-291179" eaLnBrk="0" hangingPunct="0">
              <a:defRPr>
                <a:solidFill>
                  <a:schemeClr val="tx1"/>
                </a:solidFill>
                <a:latin typeface="Arial" charset="0"/>
                <a:cs typeface="Arial" charset="0"/>
              </a:defRPr>
            </a:lvl2pPr>
            <a:lvl3pPr marL="1164717" indent="-232943" eaLnBrk="0" hangingPunct="0">
              <a:defRPr>
                <a:solidFill>
                  <a:schemeClr val="tx1"/>
                </a:solidFill>
                <a:latin typeface="Arial" charset="0"/>
                <a:cs typeface="Arial" charset="0"/>
              </a:defRPr>
            </a:lvl3pPr>
            <a:lvl4pPr marL="1630604" indent="-232943" eaLnBrk="0" hangingPunct="0">
              <a:defRPr>
                <a:solidFill>
                  <a:schemeClr val="tx1"/>
                </a:solidFill>
                <a:latin typeface="Arial" charset="0"/>
                <a:cs typeface="Arial" charset="0"/>
              </a:defRPr>
            </a:lvl4pPr>
            <a:lvl5pPr marL="2096491" indent="-232943" eaLnBrk="0" hangingPunct="0">
              <a:defRPr>
                <a:solidFill>
                  <a:schemeClr val="tx1"/>
                </a:solidFill>
                <a:latin typeface="Arial" charset="0"/>
                <a:cs typeface="Arial" charset="0"/>
              </a:defRPr>
            </a:lvl5pPr>
            <a:lvl6pPr marL="2562377" indent="-232943" eaLnBrk="0" fontAlgn="base" hangingPunct="0">
              <a:spcBef>
                <a:spcPct val="0"/>
              </a:spcBef>
              <a:spcAft>
                <a:spcPct val="0"/>
              </a:spcAft>
              <a:defRPr>
                <a:solidFill>
                  <a:schemeClr val="tx1"/>
                </a:solidFill>
                <a:latin typeface="Arial" charset="0"/>
                <a:cs typeface="Arial" charset="0"/>
              </a:defRPr>
            </a:lvl6pPr>
            <a:lvl7pPr marL="3028264" indent="-232943" eaLnBrk="0" fontAlgn="base" hangingPunct="0">
              <a:spcBef>
                <a:spcPct val="0"/>
              </a:spcBef>
              <a:spcAft>
                <a:spcPct val="0"/>
              </a:spcAft>
              <a:defRPr>
                <a:solidFill>
                  <a:schemeClr val="tx1"/>
                </a:solidFill>
                <a:latin typeface="Arial" charset="0"/>
                <a:cs typeface="Arial" charset="0"/>
              </a:defRPr>
            </a:lvl7pPr>
            <a:lvl8pPr marL="3494151" indent="-232943" eaLnBrk="0" fontAlgn="base" hangingPunct="0">
              <a:spcBef>
                <a:spcPct val="0"/>
              </a:spcBef>
              <a:spcAft>
                <a:spcPct val="0"/>
              </a:spcAft>
              <a:defRPr>
                <a:solidFill>
                  <a:schemeClr val="tx1"/>
                </a:solidFill>
                <a:latin typeface="Arial" charset="0"/>
                <a:cs typeface="Arial" charset="0"/>
              </a:defRPr>
            </a:lvl8pPr>
            <a:lvl9pPr marL="3960038" indent="-232943" eaLnBrk="0" fontAlgn="base" hangingPunct="0">
              <a:spcBef>
                <a:spcPct val="0"/>
              </a:spcBef>
              <a:spcAft>
                <a:spcPct val="0"/>
              </a:spcAft>
              <a:defRPr>
                <a:solidFill>
                  <a:schemeClr val="tx1"/>
                </a:solidFill>
                <a:latin typeface="Arial" charset="0"/>
                <a:cs typeface="Arial" charset="0"/>
              </a:defRPr>
            </a:lvl9pPr>
          </a:lstStyle>
          <a:p>
            <a:pPr eaLnBrk="1" hangingPunct="1"/>
            <a:fld id="{B499E234-DE90-403A-90B5-EEEE7716C1C9}" type="slidenum">
              <a:rPr lang="en-US" altLang="en-US">
                <a:latin typeface="Calibri" pitchFamily="34" charset="0"/>
              </a:rPr>
              <a:pPr eaLnBrk="1" hangingPunct="1"/>
              <a:t>53</a:t>
            </a:fld>
            <a:endParaRPr lang="en-US" altLang="en-US">
              <a:latin typeface="Calibri" pitchFamily="34" charset="0"/>
            </a:endParaRPr>
          </a:p>
        </p:txBody>
      </p:sp>
    </p:spTree>
    <p:extLst>
      <p:ext uri="{BB962C8B-B14F-4D97-AF65-F5344CB8AC3E}">
        <p14:creationId xmlns:p14="http://schemas.microsoft.com/office/powerpoint/2010/main" val="20380151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782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1139"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charset="0"/>
                <a:cs typeface="Arial" charset="0"/>
              </a:defRPr>
            </a:lvl1pPr>
            <a:lvl2pPr marL="757066" indent="-291179" eaLnBrk="0" hangingPunct="0">
              <a:defRPr>
                <a:solidFill>
                  <a:schemeClr val="tx1"/>
                </a:solidFill>
                <a:latin typeface="Arial" charset="0"/>
                <a:cs typeface="Arial" charset="0"/>
              </a:defRPr>
            </a:lvl2pPr>
            <a:lvl3pPr marL="1164717" indent="-232943" eaLnBrk="0" hangingPunct="0">
              <a:defRPr>
                <a:solidFill>
                  <a:schemeClr val="tx1"/>
                </a:solidFill>
                <a:latin typeface="Arial" charset="0"/>
                <a:cs typeface="Arial" charset="0"/>
              </a:defRPr>
            </a:lvl3pPr>
            <a:lvl4pPr marL="1630604" indent="-232943" eaLnBrk="0" hangingPunct="0">
              <a:defRPr>
                <a:solidFill>
                  <a:schemeClr val="tx1"/>
                </a:solidFill>
                <a:latin typeface="Arial" charset="0"/>
                <a:cs typeface="Arial" charset="0"/>
              </a:defRPr>
            </a:lvl4pPr>
            <a:lvl5pPr marL="2096491" indent="-232943" eaLnBrk="0" hangingPunct="0">
              <a:defRPr>
                <a:solidFill>
                  <a:schemeClr val="tx1"/>
                </a:solidFill>
                <a:latin typeface="Arial" charset="0"/>
                <a:cs typeface="Arial" charset="0"/>
              </a:defRPr>
            </a:lvl5pPr>
            <a:lvl6pPr marL="2562377" indent="-232943" eaLnBrk="0" fontAlgn="base" hangingPunct="0">
              <a:spcBef>
                <a:spcPct val="0"/>
              </a:spcBef>
              <a:spcAft>
                <a:spcPct val="0"/>
              </a:spcAft>
              <a:defRPr>
                <a:solidFill>
                  <a:schemeClr val="tx1"/>
                </a:solidFill>
                <a:latin typeface="Arial" charset="0"/>
                <a:cs typeface="Arial" charset="0"/>
              </a:defRPr>
            </a:lvl6pPr>
            <a:lvl7pPr marL="3028264" indent="-232943" eaLnBrk="0" fontAlgn="base" hangingPunct="0">
              <a:spcBef>
                <a:spcPct val="0"/>
              </a:spcBef>
              <a:spcAft>
                <a:spcPct val="0"/>
              </a:spcAft>
              <a:defRPr>
                <a:solidFill>
                  <a:schemeClr val="tx1"/>
                </a:solidFill>
                <a:latin typeface="Arial" charset="0"/>
                <a:cs typeface="Arial" charset="0"/>
              </a:defRPr>
            </a:lvl7pPr>
            <a:lvl8pPr marL="3494151" indent="-232943" eaLnBrk="0" fontAlgn="base" hangingPunct="0">
              <a:spcBef>
                <a:spcPct val="0"/>
              </a:spcBef>
              <a:spcAft>
                <a:spcPct val="0"/>
              </a:spcAft>
              <a:defRPr>
                <a:solidFill>
                  <a:schemeClr val="tx1"/>
                </a:solidFill>
                <a:latin typeface="Arial" charset="0"/>
                <a:cs typeface="Arial" charset="0"/>
              </a:defRPr>
            </a:lvl8pPr>
            <a:lvl9pPr marL="3960038" indent="-232943" eaLnBrk="0" fontAlgn="base" hangingPunct="0">
              <a:spcBef>
                <a:spcPct val="0"/>
              </a:spcBef>
              <a:spcAft>
                <a:spcPct val="0"/>
              </a:spcAft>
              <a:defRPr>
                <a:solidFill>
                  <a:schemeClr val="tx1"/>
                </a:solidFill>
                <a:latin typeface="Arial" charset="0"/>
                <a:cs typeface="Arial" charset="0"/>
              </a:defRPr>
            </a:lvl9pPr>
          </a:lstStyle>
          <a:p>
            <a:pPr eaLnBrk="1" hangingPunct="1"/>
            <a:fld id="{8788B5D8-CE74-4FF2-A811-56D00608C9D2}" type="slidenum">
              <a:rPr lang="en-US" altLang="en-US">
                <a:latin typeface="Calibri" pitchFamily="34" charset="0"/>
              </a:rPr>
              <a:pPr eaLnBrk="1" hangingPunct="1"/>
              <a:t>54</a:t>
            </a:fld>
            <a:endParaRPr lang="en-US" altLang="en-US">
              <a:latin typeface="Calibri" pitchFamily="34" charset="0"/>
            </a:endParaRPr>
          </a:p>
        </p:txBody>
      </p:sp>
    </p:spTree>
    <p:extLst>
      <p:ext uri="{BB962C8B-B14F-4D97-AF65-F5344CB8AC3E}">
        <p14:creationId xmlns:p14="http://schemas.microsoft.com/office/powerpoint/2010/main" val="39594074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91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27651"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charset="0"/>
                <a:cs typeface="Arial" charset="0"/>
              </a:defRPr>
            </a:lvl1pPr>
            <a:lvl2pPr marL="757066" indent="-291179" eaLnBrk="0" hangingPunct="0">
              <a:defRPr>
                <a:solidFill>
                  <a:schemeClr val="tx1"/>
                </a:solidFill>
                <a:latin typeface="Arial" charset="0"/>
                <a:cs typeface="Arial" charset="0"/>
              </a:defRPr>
            </a:lvl2pPr>
            <a:lvl3pPr marL="1164717" indent="-232943" eaLnBrk="0" hangingPunct="0">
              <a:defRPr>
                <a:solidFill>
                  <a:schemeClr val="tx1"/>
                </a:solidFill>
                <a:latin typeface="Arial" charset="0"/>
                <a:cs typeface="Arial" charset="0"/>
              </a:defRPr>
            </a:lvl3pPr>
            <a:lvl4pPr marL="1630604" indent="-232943" eaLnBrk="0" hangingPunct="0">
              <a:defRPr>
                <a:solidFill>
                  <a:schemeClr val="tx1"/>
                </a:solidFill>
                <a:latin typeface="Arial" charset="0"/>
                <a:cs typeface="Arial" charset="0"/>
              </a:defRPr>
            </a:lvl4pPr>
            <a:lvl5pPr marL="2096491" indent="-232943" eaLnBrk="0" hangingPunct="0">
              <a:defRPr>
                <a:solidFill>
                  <a:schemeClr val="tx1"/>
                </a:solidFill>
                <a:latin typeface="Arial" charset="0"/>
                <a:cs typeface="Arial" charset="0"/>
              </a:defRPr>
            </a:lvl5pPr>
            <a:lvl6pPr marL="2562377" indent="-232943" eaLnBrk="0" fontAlgn="base" hangingPunct="0">
              <a:spcBef>
                <a:spcPct val="0"/>
              </a:spcBef>
              <a:spcAft>
                <a:spcPct val="0"/>
              </a:spcAft>
              <a:defRPr>
                <a:solidFill>
                  <a:schemeClr val="tx1"/>
                </a:solidFill>
                <a:latin typeface="Arial" charset="0"/>
                <a:cs typeface="Arial" charset="0"/>
              </a:defRPr>
            </a:lvl6pPr>
            <a:lvl7pPr marL="3028264" indent="-232943" eaLnBrk="0" fontAlgn="base" hangingPunct="0">
              <a:spcBef>
                <a:spcPct val="0"/>
              </a:spcBef>
              <a:spcAft>
                <a:spcPct val="0"/>
              </a:spcAft>
              <a:defRPr>
                <a:solidFill>
                  <a:schemeClr val="tx1"/>
                </a:solidFill>
                <a:latin typeface="Arial" charset="0"/>
                <a:cs typeface="Arial" charset="0"/>
              </a:defRPr>
            </a:lvl7pPr>
            <a:lvl8pPr marL="3494151" indent="-232943" eaLnBrk="0" fontAlgn="base" hangingPunct="0">
              <a:spcBef>
                <a:spcPct val="0"/>
              </a:spcBef>
              <a:spcAft>
                <a:spcPct val="0"/>
              </a:spcAft>
              <a:defRPr>
                <a:solidFill>
                  <a:schemeClr val="tx1"/>
                </a:solidFill>
                <a:latin typeface="Arial" charset="0"/>
                <a:cs typeface="Arial" charset="0"/>
              </a:defRPr>
            </a:lvl8pPr>
            <a:lvl9pPr marL="3960038" indent="-232943" eaLnBrk="0" fontAlgn="base" hangingPunct="0">
              <a:spcBef>
                <a:spcPct val="0"/>
              </a:spcBef>
              <a:spcAft>
                <a:spcPct val="0"/>
              </a:spcAft>
              <a:defRPr>
                <a:solidFill>
                  <a:schemeClr val="tx1"/>
                </a:solidFill>
                <a:latin typeface="Arial" charset="0"/>
                <a:cs typeface="Arial" charset="0"/>
              </a:defRPr>
            </a:lvl9pPr>
          </a:lstStyle>
          <a:p>
            <a:pPr eaLnBrk="1" hangingPunct="1"/>
            <a:fld id="{739CC0D3-7A1D-47BE-B85F-A053BDFAE9E0}" type="slidenum">
              <a:rPr lang="en-US" altLang="en-US">
                <a:latin typeface="Calibri" pitchFamily="34" charset="0"/>
              </a:rPr>
              <a:pPr eaLnBrk="1" hangingPunct="1"/>
              <a:t>55</a:t>
            </a:fld>
            <a:endParaRPr lang="en-US" altLang="en-US">
              <a:latin typeface="Calibri" pitchFamily="34" charset="0"/>
            </a:endParaRPr>
          </a:p>
        </p:txBody>
      </p:sp>
    </p:spTree>
    <p:extLst>
      <p:ext uri="{BB962C8B-B14F-4D97-AF65-F5344CB8AC3E}">
        <p14:creationId xmlns:p14="http://schemas.microsoft.com/office/powerpoint/2010/main" val="35305976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 Write down activation functions in each node.</a:t>
            </a:r>
          </a:p>
        </p:txBody>
      </p:sp>
      <p:sp>
        <p:nvSpPr>
          <p:cNvPr id="4" name="Slide Number Placeholder 3"/>
          <p:cNvSpPr>
            <a:spLocks noGrp="1"/>
          </p:cNvSpPr>
          <p:nvPr>
            <p:ph type="sldNum" sz="quarter" idx="10"/>
          </p:nvPr>
        </p:nvSpPr>
        <p:spPr/>
        <p:txBody>
          <a:bodyPr/>
          <a:lstStyle/>
          <a:p>
            <a:fld id="{58A3563D-5919-45F5-AFE9-82F0CD0C5EE8}" type="slidenum">
              <a:rPr lang="en-SG" smtClean="0"/>
              <a:t>59</a:t>
            </a:fld>
            <a:endParaRPr lang="en-SG"/>
          </a:p>
        </p:txBody>
      </p:sp>
    </p:spTree>
    <p:extLst>
      <p:ext uri="{BB962C8B-B14F-4D97-AF65-F5344CB8AC3E}">
        <p14:creationId xmlns:p14="http://schemas.microsoft.com/office/powerpoint/2010/main" val="25329659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1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23555"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charset="0"/>
                <a:cs typeface="Arial" charset="0"/>
              </a:defRPr>
            </a:lvl1pPr>
            <a:lvl2pPr marL="757066" indent="-291179" eaLnBrk="0" hangingPunct="0">
              <a:defRPr>
                <a:solidFill>
                  <a:schemeClr val="tx1"/>
                </a:solidFill>
                <a:latin typeface="Arial" charset="0"/>
                <a:cs typeface="Arial" charset="0"/>
              </a:defRPr>
            </a:lvl2pPr>
            <a:lvl3pPr marL="1164717" indent="-232943" eaLnBrk="0" hangingPunct="0">
              <a:defRPr>
                <a:solidFill>
                  <a:schemeClr val="tx1"/>
                </a:solidFill>
                <a:latin typeface="Arial" charset="0"/>
                <a:cs typeface="Arial" charset="0"/>
              </a:defRPr>
            </a:lvl3pPr>
            <a:lvl4pPr marL="1630604" indent="-232943" eaLnBrk="0" hangingPunct="0">
              <a:defRPr>
                <a:solidFill>
                  <a:schemeClr val="tx1"/>
                </a:solidFill>
                <a:latin typeface="Arial" charset="0"/>
                <a:cs typeface="Arial" charset="0"/>
              </a:defRPr>
            </a:lvl4pPr>
            <a:lvl5pPr marL="2096491" indent="-232943" eaLnBrk="0" hangingPunct="0">
              <a:defRPr>
                <a:solidFill>
                  <a:schemeClr val="tx1"/>
                </a:solidFill>
                <a:latin typeface="Arial" charset="0"/>
                <a:cs typeface="Arial" charset="0"/>
              </a:defRPr>
            </a:lvl5pPr>
            <a:lvl6pPr marL="2562377" indent="-232943" eaLnBrk="0" fontAlgn="base" hangingPunct="0">
              <a:spcBef>
                <a:spcPct val="0"/>
              </a:spcBef>
              <a:spcAft>
                <a:spcPct val="0"/>
              </a:spcAft>
              <a:defRPr>
                <a:solidFill>
                  <a:schemeClr val="tx1"/>
                </a:solidFill>
                <a:latin typeface="Arial" charset="0"/>
                <a:cs typeface="Arial" charset="0"/>
              </a:defRPr>
            </a:lvl6pPr>
            <a:lvl7pPr marL="3028264" indent="-232943" eaLnBrk="0" fontAlgn="base" hangingPunct="0">
              <a:spcBef>
                <a:spcPct val="0"/>
              </a:spcBef>
              <a:spcAft>
                <a:spcPct val="0"/>
              </a:spcAft>
              <a:defRPr>
                <a:solidFill>
                  <a:schemeClr val="tx1"/>
                </a:solidFill>
                <a:latin typeface="Arial" charset="0"/>
                <a:cs typeface="Arial" charset="0"/>
              </a:defRPr>
            </a:lvl7pPr>
            <a:lvl8pPr marL="3494151" indent="-232943" eaLnBrk="0" fontAlgn="base" hangingPunct="0">
              <a:spcBef>
                <a:spcPct val="0"/>
              </a:spcBef>
              <a:spcAft>
                <a:spcPct val="0"/>
              </a:spcAft>
              <a:defRPr>
                <a:solidFill>
                  <a:schemeClr val="tx1"/>
                </a:solidFill>
                <a:latin typeface="Arial" charset="0"/>
                <a:cs typeface="Arial" charset="0"/>
              </a:defRPr>
            </a:lvl8pPr>
            <a:lvl9pPr marL="3960038" indent="-232943" eaLnBrk="0" fontAlgn="base" hangingPunct="0">
              <a:spcBef>
                <a:spcPct val="0"/>
              </a:spcBef>
              <a:spcAft>
                <a:spcPct val="0"/>
              </a:spcAft>
              <a:defRPr>
                <a:solidFill>
                  <a:schemeClr val="tx1"/>
                </a:solidFill>
                <a:latin typeface="Arial" charset="0"/>
                <a:cs typeface="Arial" charset="0"/>
              </a:defRPr>
            </a:lvl9pPr>
          </a:lstStyle>
          <a:p>
            <a:pPr eaLnBrk="1" hangingPunct="1"/>
            <a:fld id="{69934DE3-0F53-4D24-BC90-099F6D2B1A19}" type="slidenum">
              <a:rPr lang="en-US" altLang="en-US">
                <a:latin typeface="Calibri" pitchFamily="34" charset="0"/>
              </a:rPr>
              <a:pPr eaLnBrk="1" hangingPunct="1"/>
              <a:t>30</a:t>
            </a:fld>
            <a:endParaRPr lang="en-US" altLang="en-US">
              <a:latin typeface="Calibri" pitchFamily="34" charset="0"/>
            </a:endParaRPr>
          </a:p>
        </p:txBody>
      </p:sp>
    </p:spTree>
    <p:extLst>
      <p:ext uri="{BB962C8B-B14F-4D97-AF65-F5344CB8AC3E}">
        <p14:creationId xmlns:p14="http://schemas.microsoft.com/office/powerpoint/2010/main" val="1663757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happens</a:t>
            </a:r>
            <a:r>
              <a:rPr lang="en-US" baseline="0" dirty="0"/>
              <a:t> if Y is (a) continuous or (b) multi-categorical instead of binary?</a:t>
            </a:r>
            <a:endParaRPr lang="en-US" dirty="0"/>
          </a:p>
        </p:txBody>
      </p:sp>
      <p:sp>
        <p:nvSpPr>
          <p:cNvPr id="4" name="Slide Number Placeholder 3"/>
          <p:cNvSpPr>
            <a:spLocks noGrp="1"/>
          </p:cNvSpPr>
          <p:nvPr>
            <p:ph type="sldNum" sz="quarter" idx="10"/>
          </p:nvPr>
        </p:nvSpPr>
        <p:spPr/>
        <p:txBody>
          <a:bodyPr/>
          <a:lstStyle/>
          <a:p>
            <a:fld id="{58A3563D-5919-45F5-AFE9-82F0CD0C5EE8}" type="slidenum">
              <a:rPr lang="en-SG" smtClean="0"/>
              <a:t>60</a:t>
            </a:fld>
            <a:endParaRPr lang="en-SG"/>
          </a:p>
        </p:txBody>
      </p:sp>
    </p:spTree>
    <p:extLst>
      <p:ext uri="{BB962C8B-B14F-4D97-AF65-F5344CB8AC3E}">
        <p14:creationId xmlns:p14="http://schemas.microsoft.com/office/powerpoint/2010/main" val="4320616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885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
        <p:nvSpPr>
          <p:cNvPr id="4" name="Slide Number Placeholder 3"/>
          <p:cNvSpPr>
            <a:spLocks noGrp="1"/>
          </p:cNvSpPr>
          <p:nvPr>
            <p:ph type="sldNum" sz="quarter" idx="5"/>
          </p:nvPr>
        </p:nvSpPr>
        <p:spPr/>
        <p:txBody>
          <a:bodyPr/>
          <a:lstStyle>
            <a:lvl1pPr eaLnBrk="0" hangingPunct="0">
              <a:defRPr>
                <a:solidFill>
                  <a:schemeClr val="tx1"/>
                </a:solidFill>
                <a:latin typeface="Arial" charset="0"/>
                <a:cs typeface="Arial" charset="0"/>
              </a:defRPr>
            </a:lvl1pPr>
            <a:lvl2pPr marL="757066" indent="-291179" eaLnBrk="0" hangingPunct="0">
              <a:defRPr>
                <a:solidFill>
                  <a:schemeClr val="tx1"/>
                </a:solidFill>
                <a:latin typeface="Arial" charset="0"/>
                <a:cs typeface="Arial" charset="0"/>
              </a:defRPr>
            </a:lvl2pPr>
            <a:lvl3pPr marL="1164717" indent="-232943" eaLnBrk="0" hangingPunct="0">
              <a:defRPr>
                <a:solidFill>
                  <a:schemeClr val="tx1"/>
                </a:solidFill>
                <a:latin typeface="Arial" charset="0"/>
                <a:cs typeface="Arial" charset="0"/>
              </a:defRPr>
            </a:lvl3pPr>
            <a:lvl4pPr marL="1630604" indent="-232943" eaLnBrk="0" hangingPunct="0">
              <a:defRPr>
                <a:solidFill>
                  <a:schemeClr val="tx1"/>
                </a:solidFill>
                <a:latin typeface="Arial" charset="0"/>
                <a:cs typeface="Arial" charset="0"/>
              </a:defRPr>
            </a:lvl4pPr>
            <a:lvl5pPr marL="2096491" indent="-232943" eaLnBrk="0" hangingPunct="0">
              <a:defRPr>
                <a:solidFill>
                  <a:schemeClr val="tx1"/>
                </a:solidFill>
                <a:latin typeface="Arial" charset="0"/>
                <a:cs typeface="Arial" charset="0"/>
              </a:defRPr>
            </a:lvl5pPr>
            <a:lvl6pPr marL="2562377" indent="-232943" eaLnBrk="0" fontAlgn="base" hangingPunct="0">
              <a:spcBef>
                <a:spcPct val="0"/>
              </a:spcBef>
              <a:spcAft>
                <a:spcPct val="0"/>
              </a:spcAft>
              <a:defRPr>
                <a:solidFill>
                  <a:schemeClr val="tx1"/>
                </a:solidFill>
                <a:latin typeface="Arial" charset="0"/>
                <a:cs typeface="Arial" charset="0"/>
              </a:defRPr>
            </a:lvl6pPr>
            <a:lvl7pPr marL="3028264" indent="-232943" eaLnBrk="0" fontAlgn="base" hangingPunct="0">
              <a:spcBef>
                <a:spcPct val="0"/>
              </a:spcBef>
              <a:spcAft>
                <a:spcPct val="0"/>
              </a:spcAft>
              <a:defRPr>
                <a:solidFill>
                  <a:schemeClr val="tx1"/>
                </a:solidFill>
                <a:latin typeface="Arial" charset="0"/>
                <a:cs typeface="Arial" charset="0"/>
              </a:defRPr>
            </a:lvl7pPr>
            <a:lvl8pPr marL="3494151" indent="-232943" eaLnBrk="0" fontAlgn="base" hangingPunct="0">
              <a:spcBef>
                <a:spcPct val="0"/>
              </a:spcBef>
              <a:spcAft>
                <a:spcPct val="0"/>
              </a:spcAft>
              <a:defRPr>
                <a:solidFill>
                  <a:schemeClr val="tx1"/>
                </a:solidFill>
                <a:latin typeface="Arial" charset="0"/>
                <a:cs typeface="Arial" charset="0"/>
              </a:defRPr>
            </a:lvl8pPr>
            <a:lvl9pPr marL="3960038" indent="-232943" eaLnBrk="0" fontAlgn="base" hangingPunct="0">
              <a:spcBef>
                <a:spcPct val="0"/>
              </a:spcBef>
              <a:spcAft>
                <a:spcPct val="0"/>
              </a:spcAft>
              <a:defRPr>
                <a:solidFill>
                  <a:schemeClr val="tx1"/>
                </a:solidFill>
                <a:latin typeface="Arial" charset="0"/>
                <a:cs typeface="Arial" charset="0"/>
              </a:defRPr>
            </a:lvl9pPr>
          </a:lstStyle>
          <a:p>
            <a:pPr eaLnBrk="1" hangingPunct="1"/>
            <a:fld id="{1EDA07FC-30AD-4176-BC46-ADEE5F9975DE}" type="slidenum">
              <a:rPr lang="en-US" altLang="en-US">
                <a:latin typeface="Calibri" pitchFamily="34" charset="0"/>
              </a:rPr>
              <a:pPr eaLnBrk="1" hangingPunct="1"/>
              <a:t>79</a:t>
            </a:fld>
            <a:endParaRPr lang="en-US" altLang="en-US">
              <a:latin typeface="Calibri" pitchFamily="34" charset="0"/>
            </a:endParaRPr>
          </a:p>
        </p:txBody>
      </p:sp>
    </p:spTree>
    <p:extLst>
      <p:ext uri="{BB962C8B-B14F-4D97-AF65-F5344CB8AC3E}">
        <p14:creationId xmlns:p14="http://schemas.microsoft.com/office/powerpoint/2010/main" val="30538050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60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21507"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charset="0"/>
                <a:cs typeface="Arial" charset="0"/>
              </a:defRPr>
            </a:lvl1pPr>
            <a:lvl2pPr marL="757066" indent="-291179" eaLnBrk="0" hangingPunct="0">
              <a:defRPr>
                <a:solidFill>
                  <a:schemeClr val="tx1"/>
                </a:solidFill>
                <a:latin typeface="Arial" charset="0"/>
                <a:cs typeface="Arial" charset="0"/>
              </a:defRPr>
            </a:lvl2pPr>
            <a:lvl3pPr marL="1164717" indent="-232943" eaLnBrk="0" hangingPunct="0">
              <a:defRPr>
                <a:solidFill>
                  <a:schemeClr val="tx1"/>
                </a:solidFill>
                <a:latin typeface="Arial" charset="0"/>
                <a:cs typeface="Arial" charset="0"/>
              </a:defRPr>
            </a:lvl3pPr>
            <a:lvl4pPr marL="1630604" indent="-232943" eaLnBrk="0" hangingPunct="0">
              <a:defRPr>
                <a:solidFill>
                  <a:schemeClr val="tx1"/>
                </a:solidFill>
                <a:latin typeface="Arial" charset="0"/>
                <a:cs typeface="Arial" charset="0"/>
              </a:defRPr>
            </a:lvl4pPr>
            <a:lvl5pPr marL="2096491" indent="-232943" eaLnBrk="0" hangingPunct="0">
              <a:defRPr>
                <a:solidFill>
                  <a:schemeClr val="tx1"/>
                </a:solidFill>
                <a:latin typeface="Arial" charset="0"/>
                <a:cs typeface="Arial" charset="0"/>
              </a:defRPr>
            </a:lvl5pPr>
            <a:lvl6pPr marL="2562377" indent="-232943" eaLnBrk="0" fontAlgn="base" hangingPunct="0">
              <a:spcBef>
                <a:spcPct val="0"/>
              </a:spcBef>
              <a:spcAft>
                <a:spcPct val="0"/>
              </a:spcAft>
              <a:defRPr>
                <a:solidFill>
                  <a:schemeClr val="tx1"/>
                </a:solidFill>
                <a:latin typeface="Arial" charset="0"/>
                <a:cs typeface="Arial" charset="0"/>
              </a:defRPr>
            </a:lvl6pPr>
            <a:lvl7pPr marL="3028264" indent="-232943" eaLnBrk="0" fontAlgn="base" hangingPunct="0">
              <a:spcBef>
                <a:spcPct val="0"/>
              </a:spcBef>
              <a:spcAft>
                <a:spcPct val="0"/>
              </a:spcAft>
              <a:defRPr>
                <a:solidFill>
                  <a:schemeClr val="tx1"/>
                </a:solidFill>
                <a:latin typeface="Arial" charset="0"/>
                <a:cs typeface="Arial" charset="0"/>
              </a:defRPr>
            </a:lvl7pPr>
            <a:lvl8pPr marL="3494151" indent="-232943" eaLnBrk="0" fontAlgn="base" hangingPunct="0">
              <a:spcBef>
                <a:spcPct val="0"/>
              </a:spcBef>
              <a:spcAft>
                <a:spcPct val="0"/>
              </a:spcAft>
              <a:defRPr>
                <a:solidFill>
                  <a:schemeClr val="tx1"/>
                </a:solidFill>
                <a:latin typeface="Arial" charset="0"/>
                <a:cs typeface="Arial" charset="0"/>
              </a:defRPr>
            </a:lvl8pPr>
            <a:lvl9pPr marL="3960038" indent="-232943" eaLnBrk="0" fontAlgn="base" hangingPunct="0">
              <a:spcBef>
                <a:spcPct val="0"/>
              </a:spcBef>
              <a:spcAft>
                <a:spcPct val="0"/>
              </a:spcAft>
              <a:defRPr>
                <a:solidFill>
                  <a:schemeClr val="tx1"/>
                </a:solidFill>
                <a:latin typeface="Arial" charset="0"/>
                <a:cs typeface="Arial" charset="0"/>
              </a:defRPr>
            </a:lvl9pPr>
          </a:lstStyle>
          <a:p>
            <a:pPr eaLnBrk="1" hangingPunct="1"/>
            <a:fld id="{901F29D9-78F5-4EB0-82B1-CCC875C5660A}" type="slidenum">
              <a:rPr lang="en-US" altLang="en-US">
                <a:latin typeface="Calibri" pitchFamily="34" charset="0"/>
              </a:rPr>
              <a:pPr eaLnBrk="1" hangingPunct="1"/>
              <a:t>32</a:t>
            </a:fld>
            <a:endParaRPr lang="en-US" altLang="en-US">
              <a:latin typeface="Calibri" pitchFamily="34" charset="0"/>
            </a:endParaRPr>
          </a:p>
        </p:txBody>
      </p:sp>
    </p:spTree>
    <p:extLst>
      <p:ext uri="{BB962C8B-B14F-4D97-AF65-F5344CB8AC3E}">
        <p14:creationId xmlns:p14="http://schemas.microsoft.com/office/powerpoint/2010/main" val="34738630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91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27651"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charset="0"/>
                <a:cs typeface="Arial" charset="0"/>
              </a:defRPr>
            </a:lvl1pPr>
            <a:lvl2pPr marL="757066" indent="-291179" eaLnBrk="0" hangingPunct="0">
              <a:defRPr>
                <a:solidFill>
                  <a:schemeClr val="tx1"/>
                </a:solidFill>
                <a:latin typeface="Arial" charset="0"/>
                <a:cs typeface="Arial" charset="0"/>
              </a:defRPr>
            </a:lvl2pPr>
            <a:lvl3pPr marL="1164717" indent="-232943" eaLnBrk="0" hangingPunct="0">
              <a:defRPr>
                <a:solidFill>
                  <a:schemeClr val="tx1"/>
                </a:solidFill>
                <a:latin typeface="Arial" charset="0"/>
                <a:cs typeface="Arial" charset="0"/>
              </a:defRPr>
            </a:lvl3pPr>
            <a:lvl4pPr marL="1630604" indent="-232943" eaLnBrk="0" hangingPunct="0">
              <a:defRPr>
                <a:solidFill>
                  <a:schemeClr val="tx1"/>
                </a:solidFill>
                <a:latin typeface="Arial" charset="0"/>
                <a:cs typeface="Arial" charset="0"/>
              </a:defRPr>
            </a:lvl4pPr>
            <a:lvl5pPr marL="2096491" indent="-232943" eaLnBrk="0" hangingPunct="0">
              <a:defRPr>
                <a:solidFill>
                  <a:schemeClr val="tx1"/>
                </a:solidFill>
                <a:latin typeface="Arial" charset="0"/>
                <a:cs typeface="Arial" charset="0"/>
              </a:defRPr>
            </a:lvl5pPr>
            <a:lvl6pPr marL="2562377" indent="-232943" eaLnBrk="0" fontAlgn="base" hangingPunct="0">
              <a:spcBef>
                <a:spcPct val="0"/>
              </a:spcBef>
              <a:spcAft>
                <a:spcPct val="0"/>
              </a:spcAft>
              <a:defRPr>
                <a:solidFill>
                  <a:schemeClr val="tx1"/>
                </a:solidFill>
                <a:latin typeface="Arial" charset="0"/>
                <a:cs typeface="Arial" charset="0"/>
              </a:defRPr>
            </a:lvl6pPr>
            <a:lvl7pPr marL="3028264" indent="-232943" eaLnBrk="0" fontAlgn="base" hangingPunct="0">
              <a:spcBef>
                <a:spcPct val="0"/>
              </a:spcBef>
              <a:spcAft>
                <a:spcPct val="0"/>
              </a:spcAft>
              <a:defRPr>
                <a:solidFill>
                  <a:schemeClr val="tx1"/>
                </a:solidFill>
                <a:latin typeface="Arial" charset="0"/>
                <a:cs typeface="Arial" charset="0"/>
              </a:defRPr>
            </a:lvl7pPr>
            <a:lvl8pPr marL="3494151" indent="-232943" eaLnBrk="0" fontAlgn="base" hangingPunct="0">
              <a:spcBef>
                <a:spcPct val="0"/>
              </a:spcBef>
              <a:spcAft>
                <a:spcPct val="0"/>
              </a:spcAft>
              <a:defRPr>
                <a:solidFill>
                  <a:schemeClr val="tx1"/>
                </a:solidFill>
                <a:latin typeface="Arial" charset="0"/>
                <a:cs typeface="Arial" charset="0"/>
              </a:defRPr>
            </a:lvl8pPr>
            <a:lvl9pPr marL="3960038" indent="-232943" eaLnBrk="0" fontAlgn="base" hangingPunct="0">
              <a:spcBef>
                <a:spcPct val="0"/>
              </a:spcBef>
              <a:spcAft>
                <a:spcPct val="0"/>
              </a:spcAft>
              <a:defRPr>
                <a:solidFill>
                  <a:schemeClr val="tx1"/>
                </a:solidFill>
                <a:latin typeface="Arial" charset="0"/>
                <a:cs typeface="Arial" charset="0"/>
              </a:defRPr>
            </a:lvl9pPr>
          </a:lstStyle>
          <a:p>
            <a:pPr eaLnBrk="1" hangingPunct="1"/>
            <a:fld id="{739CC0D3-7A1D-47BE-B85F-A053BDFAE9E0}" type="slidenum">
              <a:rPr lang="en-US" altLang="en-US">
                <a:latin typeface="Calibri" pitchFamily="34" charset="0"/>
              </a:rPr>
              <a:pPr eaLnBrk="1" hangingPunct="1"/>
              <a:t>33</a:t>
            </a:fld>
            <a:endParaRPr lang="en-US" altLang="en-US">
              <a:latin typeface="Calibri" pitchFamily="34" charset="0"/>
            </a:endParaRPr>
          </a:p>
        </p:txBody>
      </p:sp>
    </p:spTree>
    <p:extLst>
      <p:ext uri="{BB962C8B-B14F-4D97-AF65-F5344CB8AC3E}">
        <p14:creationId xmlns:p14="http://schemas.microsoft.com/office/powerpoint/2010/main" val="1886856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1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25603"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charset="0"/>
                <a:cs typeface="Arial" charset="0"/>
              </a:defRPr>
            </a:lvl1pPr>
            <a:lvl2pPr marL="757066" indent="-291179" eaLnBrk="0" hangingPunct="0">
              <a:defRPr>
                <a:solidFill>
                  <a:schemeClr val="tx1"/>
                </a:solidFill>
                <a:latin typeface="Arial" charset="0"/>
                <a:cs typeface="Arial" charset="0"/>
              </a:defRPr>
            </a:lvl2pPr>
            <a:lvl3pPr marL="1164717" indent="-232943" eaLnBrk="0" hangingPunct="0">
              <a:defRPr>
                <a:solidFill>
                  <a:schemeClr val="tx1"/>
                </a:solidFill>
                <a:latin typeface="Arial" charset="0"/>
                <a:cs typeface="Arial" charset="0"/>
              </a:defRPr>
            </a:lvl3pPr>
            <a:lvl4pPr marL="1630604" indent="-232943" eaLnBrk="0" hangingPunct="0">
              <a:defRPr>
                <a:solidFill>
                  <a:schemeClr val="tx1"/>
                </a:solidFill>
                <a:latin typeface="Arial" charset="0"/>
                <a:cs typeface="Arial" charset="0"/>
              </a:defRPr>
            </a:lvl4pPr>
            <a:lvl5pPr marL="2096491" indent="-232943" eaLnBrk="0" hangingPunct="0">
              <a:defRPr>
                <a:solidFill>
                  <a:schemeClr val="tx1"/>
                </a:solidFill>
                <a:latin typeface="Arial" charset="0"/>
                <a:cs typeface="Arial" charset="0"/>
              </a:defRPr>
            </a:lvl5pPr>
            <a:lvl6pPr marL="2562377" indent="-232943" eaLnBrk="0" fontAlgn="base" hangingPunct="0">
              <a:spcBef>
                <a:spcPct val="0"/>
              </a:spcBef>
              <a:spcAft>
                <a:spcPct val="0"/>
              </a:spcAft>
              <a:defRPr>
                <a:solidFill>
                  <a:schemeClr val="tx1"/>
                </a:solidFill>
                <a:latin typeface="Arial" charset="0"/>
                <a:cs typeface="Arial" charset="0"/>
              </a:defRPr>
            </a:lvl6pPr>
            <a:lvl7pPr marL="3028264" indent="-232943" eaLnBrk="0" fontAlgn="base" hangingPunct="0">
              <a:spcBef>
                <a:spcPct val="0"/>
              </a:spcBef>
              <a:spcAft>
                <a:spcPct val="0"/>
              </a:spcAft>
              <a:defRPr>
                <a:solidFill>
                  <a:schemeClr val="tx1"/>
                </a:solidFill>
                <a:latin typeface="Arial" charset="0"/>
                <a:cs typeface="Arial" charset="0"/>
              </a:defRPr>
            </a:lvl7pPr>
            <a:lvl8pPr marL="3494151" indent="-232943" eaLnBrk="0" fontAlgn="base" hangingPunct="0">
              <a:spcBef>
                <a:spcPct val="0"/>
              </a:spcBef>
              <a:spcAft>
                <a:spcPct val="0"/>
              </a:spcAft>
              <a:defRPr>
                <a:solidFill>
                  <a:schemeClr val="tx1"/>
                </a:solidFill>
                <a:latin typeface="Arial" charset="0"/>
                <a:cs typeface="Arial" charset="0"/>
              </a:defRPr>
            </a:lvl8pPr>
            <a:lvl9pPr marL="3960038" indent="-232943" eaLnBrk="0" fontAlgn="base" hangingPunct="0">
              <a:spcBef>
                <a:spcPct val="0"/>
              </a:spcBef>
              <a:spcAft>
                <a:spcPct val="0"/>
              </a:spcAft>
              <a:defRPr>
                <a:solidFill>
                  <a:schemeClr val="tx1"/>
                </a:solidFill>
                <a:latin typeface="Arial" charset="0"/>
                <a:cs typeface="Arial" charset="0"/>
              </a:defRPr>
            </a:lvl9pPr>
          </a:lstStyle>
          <a:p>
            <a:pPr eaLnBrk="1" hangingPunct="1"/>
            <a:fld id="{E0343830-3F4A-4E98-9B82-897B85FFF0BB}" type="slidenum">
              <a:rPr lang="en-US" altLang="en-US">
                <a:latin typeface="Calibri" pitchFamily="34" charset="0"/>
              </a:rPr>
              <a:pPr eaLnBrk="1" hangingPunct="1"/>
              <a:t>34</a:t>
            </a:fld>
            <a:endParaRPr lang="en-US" altLang="en-US">
              <a:latin typeface="Calibri" pitchFamily="34" charset="0"/>
            </a:endParaRPr>
          </a:p>
        </p:txBody>
      </p:sp>
    </p:spTree>
    <p:extLst>
      <p:ext uri="{BB962C8B-B14F-4D97-AF65-F5344CB8AC3E}">
        <p14:creationId xmlns:p14="http://schemas.microsoft.com/office/powerpoint/2010/main" val="20999743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56323"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charset="0"/>
                <a:cs typeface="Arial" charset="0"/>
              </a:defRPr>
            </a:lvl1pPr>
            <a:lvl2pPr marL="757066" indent="-291179" eaLnBrk="0" hangingPunct="0">
              <a:defRPr>
                <a:solidFill>
                  <a:schemeClr val="tx1"/>
                </a:solidFill>
                <a:latin typeface="Arial" charset="0"/>
                <a:cs typeface="Arial" charset="0"/>
              </a:defRPr>
            </a:lvl2pPr>
            <a:lvl3pPr marL="1164717" indent="-232943" eaLnBrk="0" hangingPunct="0">
              <a:defRPr>
                <a:solidFill>
                  <a:schemeClr val="tx1"/>
                </a:solidFill>
                <a:latin typeface="Arial" charset="0"/>
                <a:cs typeface="Arial" charset="0"/>
              </a:defRPr>
            </a:lvl3pPr>
            <a:lvl4pPr marL="1630604" indent="-232943" eaLnBrk="0" hangingPunct="0">
              <a:defRPr>
                <a:solidFill>
                  <a:schemeClr val="tx1"/>
                </a:solidFill>
                <a:latin typeface="Arial" charset="0"/>
                <a:cs typeface="Arial" charset="0"/>
              </a:defRPr>
            </a:lvl4pPr>
            <a:lvl5pPr marL="2096491" indent="-232943" eaLnBrk="0" hangingPunct="0">
              <a:defRPr>
                <a:solidFill>
                  <a:schemeClr val="tx1"/>
                </a:solidFill>
                <a:latin typeface="Arial" charset="0"/>
                <a:cs typeface="Arial" charset="0"/>
              </a:defRPr>
            </a:lvl5pPr>
            <a:lvl6pPr marL="2562377" indent="-232943" eaLnBrk="0" fontAlgn="base" hangingPunct="0">
              <a:spcBef>
                <a:spcPct val="0"/>
              </a:spcBef>
              <a:spcAft>
                <a:spcPct val="0"/>
              </a:spcAft>
              <a:defRPr>
                <a:solidFill>
                  <a:schemeClr val="tx1"/>
                </a:solidFill>
                <a:latin typeface="Arial" charset="0"/>
                <a:cs typeface="Arial" charset="0"/>
              </a:defRPr>
            </a:lvl6pPr>
            <a:lvl7pPr marL="3028264" indent="-232943" eaLnBrk="0" fontAlgn="base" hangingPunct="0">
              <a:spcBef>
                <a:spcPct val="0"/>
              </a:spcBef>
              <a:spcAft>
                <a:spcPct val="0"/>
              </a:spcAft>
              <a:defRPr>
                <a:solidFill>
                  <a:schemeClr val="tx1"/>
                </a:solidFill>
                <a:latin typeface="Arial" charset="0"/>
                <a:cs typeface="Arial" charset="0"/>
              </a:defRPr>
            </a:lvl7pPr>
            <a:lvl8pPr marL="3494151" indent="-232943" eaLnBrk="0" fontAlgn="base" hangingPunct="0">
              <a:spcBef>
                <a:spcPct val="0"/>
              </a:spcBef>
              <a:spcAft>
                <a:spcPct val="0"/>
              </a:spcAft>
              <a:defRPr>
                <a:solidFill>
                  <a:schemeClr val="tx1"/>
                </a:solidFill>
                <a:latin typeface="Arial" charset="0"/>
                <a:cs typeface="Arial" charset="0"/>
              </a:defRPr>
            </a:lvl8pPr>
            <a:lvl9pPr marL="3960038" indent="-232943" eaLnBrk="0" fontAlgn="base" hangingPunct="0">
              <a:spcBef>
                <a:spcPct val="0"/>
              </a:spcBef>
              <a:spcAft>
                <a:spcPct val="0"/>
              </a:spcAft>
              <a:defRPr>
                <a:solidFill>
                  <a:schemeClr val="tx1"/>
                </a:solidFill>
                <a:latin typeface="Arial" charset="0"/>
                <a:cs typeface="Arial" charset="0"/>
              </a:defRPr>
            </a:lvl9pPr>
          </a:lstStyle>
          <a:p>
            <a:pPr eaLnBrk="1" hangingPunct="1"/>
            <a:fld id="{008CDF9A-4D0C-44CE-916B-54B4E4D7EA6F}" type="slidenum">
              <a:rPr lang="en-US" altLang="en-US">
                <a:latin typeface="Calibri" pitchFamily="34" charset="0"/>
              </a:rPr>
              <a:pPr eaLnBrk="1" hangingPunct="1"/>
              <a:t>36</a:t>
            </a:fld>
            <a:endParaRPr lang="en-US" altLang="en-US">
              <a:latin typeface="Calibri" pitchFamily="34" charset="0"/>
            </a:endParaRPr>
          </a:p>
        </p:txBody>
      </p:sp>
    </p:spTree>
    <p:extLst>
      <p:ext uri="{BB962C8B-B14F-4D97-AF65-F5344CB8AC3E}">
        <p14:creationId xmlns:p14="http://schemas.microsoft.com/office/powerpoint/2010/main" val="38596846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52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41987"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charset="0"/>
                <a:cs typeface="Arial" charset="0"/>
              </a:defRPr>
            </a:lvl1pPr>
            <a:lvl2pPr marL="757066" indent="-291179" eaLnBrk="0" hangingPunct="0">
              <a:defRPr>
                <a:solidFill>
                  <a:schemeClr val="tx1"/>
                </a:solidFill>
                <a:latin typeface="Arial" charset="0"/>
                <a:cs typeface="Arial" charset="0"/>
              </a:defRPr>
            </a:lvl2pPr>
            <a:lvl3pPr marL="1164717" indent="-232943" eaLnBrk="0" hangingPunct="0">
              <a:defRPr>
                <a:solidFill>
                  <a:schemeClr val="tx1"/>
                </a:solidFill>
                <a:latin typeface="Arial" charset="0"/>
                <a:cs typeface="Arial" charset="0"/>
              </a:defRPr>
            </a:lvl3pPr>
            <a:lvl4pPr marL="1630604" indent="-232943" eaLnBrk="0" hangingPunct="0">
              <a:defRPr>
                <a:solidFill>
                  <a:schemeClr val="tx1"/>
                </a:solidFill>
                <a:latin typeface="Arial" charset="0"/>
                <a:cs typeface="Arial" charset="0"/>
              </a:defRPr>
            </a:lvl4pPr>
            <a:lvl5pPr marL="2096491" indent="-232943" eaLnBrk="0" hangingPunct="0">
              <a:defRPr>
                <a:solidFill>
                  <a:schemeClr val="tx1"/>
                </a:solidFill>
                <a:latin typeface="Arial" charset="0"/>
                <a:cs typeface="Arial" charset="0"/>
              </a:defRPr>
            </a:lvl5pPr>
            <a:lvl6pPr marL="2562377" indent="-232943" eaLnBrk="0" fontAlgn="base" hangingPunct="0">
              <a:spcBef>
                <a:spcPct val="0"/>
              </a:spcBef>
              <a:spcAft>
                <a:spcPct val="0"/>
              </a:spcAft>
              <a:defRPr>
                <a:solidFill>
                  <a:schemeClr val="tx1"/>
                </a:solidFill>
                <a:latin typeface="Arial" charset="0"/>
                <a:cs typeface="Arial" charset="0"/>
              </a:defRPr>
            </a:lvl6pPr>
            <a:lvl7pPr marL="3028264" indent="-232943" eaLnBrk="0" fontAlgn="base" hangingPunct="0">
              <a:spcBef>
                <a:spcPct val="0"/>
              </a:spcBef>
              <a:spcAft>
                <a:spcPct val="0"/>
              </a:spcAft>
              <a:defRPr>
                <a:solidFill>
                  <a:schemeClr val="tx1"/>
                </a:solidFill>
                <a:latin typeface="Arial" charset="0"/>
                <a:cs typeface="Arial" charset="0"/>
              </a:defRPr>
            </a:lvl7pPr>
            <a:lvl8pPr marL="3494151" indent="-232943" eaLnBrk="0" fontAlgn="base" hangingPunct="0">
              <a:spcBef>
                <a:spcPct val="0"/>
              </a:spcBef>
              <a:spcAft>
                <a:spcPct val="0"/>
              </a:spcAft>
              <a:defRPr>
                <a:solidFill>
                  <a:schemeClr val="tx1"/>
                </a:solidFill>
                <a:latin typeface="Arial" charset="0"/>
                <a:cs typeface="Arial" charset="0"/>
              </a:defRPr>
            </a:lvl8pPr>
            <a:lvl9pPr marL="3960038" indent="-232943" eaLnBrk="0" fontAlgn="base" hangingPunct="0">
              <a:spcBef>
                <a:spcPct val="0"/>
              </a:spcBef>
              <a:spcAft>
                <a:spcPct val="0"/>
              </a:spcAft>
              <a:defRPr>
                <a:solidFill>
                  <a:schemeClr val="tx1"/>
                </a:solidFill>
                <a:latin typeface="Arial" charset="0"/>
                <a:cs typeface="Arial" charset="0"/>
              </a:defRPr>
            </a:lvl9pPr>
          </a:lstStyle>
          <a:p>
            <a:pPr eaLnBrk="1" hangingPunct="1"/>
            <a:fld id="{153CABB7-CAAB-4105-A0DF-086844D55F22}" type="slidenum">
              <a:rPr lang="en-US" altLang="en-US">
                <a:latin typeface="Calibri" pitchFamily="34" charset="0"/>
              </a:rPr>
              <a:pPr eaLnBrk="1" hangingPunct="1"/>
              <a:t>37</a:t>
            </a:fld>
            <a:endParaRPr lang="en-US" altLang="en-US">
              <a:latin typeface="Calibri" pitchFamily="34" charset="0"/>
            </a:endParaRPr>
          </a:p>
        </p:txBody>
      </p:sp>
    </p:spTree>
    <p:extLst>
      <p:ext uri="{BB962C8B-B14F-4D97-AF65-F5344CB8AC3E}">
        <p14:creationId xmlns:p14="http://schemas.microsoft.com/office/powerpoint/2010/main" val="34251082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427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39939"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charset="0"/>
                <a:cs typeface="Arial" charset="0"/>
              </a:defRPr>
            </a:lvl1pPr>
            <a:lvl2pPr marL="757066" indent="-291179" eaLnBrk="0" hangingPunct="0">
              <a:defRPr>
                <a:solidFill>
                  <a:schemeClr val="tx1"/>
                </a:solidFill>
                <a:latin typeface="Arial" charset="0"/>
                <a:cs typeface="Arial" charset="0"/>
              </a:defRPr>
            </a:lvl2pPr>
            <a:lvl3pPr marL="1164717" indent="-232943" eaLnBrk="0" hangingPunct="0">
              <a:defRPr>
                <a:solidFill>
                  <a:schemeClr val="tx1"/>
                </a:solidFill>
                <a:latin typeface="Arial" charset="0"/>
                <a:cs typeface="Arial" charset="0"/>
              </a:defRPr>
            </a:lvl3pPr>
            <a:lvl4pPr marL="1630604" indent="-232943" eaLnBrk="0" hangingPunct="0">
              <a:defRPr>
                <a:solidFill>
                  <a:schemeClr val="tx1"/>
                </a:solidFill>
                <a:latin typeface="Arial" charset="0"/>
                <a:cs typeface="Arial" charset="0"/>
              </a:defRPr>
            </a:lvl4pPr>
            <a:lvl5pPr marL="2096491" indent="-232943" eaLnBrk="0" hangingPunct="0">
              <a:defRPr>
                <a:solidFill>
                  <a:schemeClr val="tx1"/>
                </a:solidFill>
                <a:latin typeface="Arial" charset="0"/>
                <a:cs typeface="Arial" charset="0"/>
              </a:defRPr>
            </a:lvl5pPr>
            <a:lvl6pPr marL="2562377" indent="-232943" eaLnBrk="0" fontAlgn="base" hangingPunct="0">
              <a:spcBef>
                <a:spcPct val="0"/>
              </a:spcBef>
              <a:spcAft>
                <a:spcPct val="0"/>
              </a:spcAft>
              <a:defRPr>
                <a:solidFill>
                  <a:schemeClr val="tx1"/>
                </a:solidFill>
                <a:latin typeface="Arial" charset="0"/>
                <a:cs typeface="Arial" charset="0"/>
              </a:defRPr>
            </a:lvl6pPr>
            <a:lvl7pPr marL="3028264" indent="-232943" eaLnBrk="0" fontAlgn="base" hangingPunct="0">
              <a:spcBef>
                <a:spcPct val="0"/>
              </a:spcBef>
              <a:spcAft>
                <a:spcPct val="0"/>
              </a:spcAft>
              <a:defRPr>
                <a:solidFill>
                  <a:schemeClr val="tx1"/>
                </a:solidFill>
                <a:latin typeface="Arial" charset="0"/>
                <a:cs typeface="Arial" charset="0"/>
              </a:defRPr>
            </a:lvl7pPr>
            <a:lvl8pPr marL="3494151" indent="-232943" eaLnBrk="0" fontAlgn="base" hangingPunct="0">
              <a:spcBef>
                <a:spcPct val="0"/>
              </a:spcBef>
              <a:spcAft>
                <a:spcPct val="0"/>
              </a:spcAft>
              <a:defRPr>
                <a:solidFill>
                  <a:schemeClr val="tx1"/>
                </a:solidFill>
                <a:latin typeface="Arial" charset="0"/>
                <a:cs typeface="Arial" charset="0"/>
              </a:defRPr>
            </a:lvl8pPr>
            <a:lvl9pPr marL="3960038" indent="-232943" eaLnBrk="0" fontAlgn="base" hangingPunct="0">
              <a:spcBef>
                <a:spcPct val="0"/>
              </a:spcBef>
              <a:spcAft>
                <a:spcPct val="0"/>
              </a:spcAft>
              <a:defRPr>
                <a:solidFill>
                  <a:schemeClr val="tx1"/>
                </a:solidFill>
                <a:latin typeface="Arial" charset="0"/>
                <a:cs typeface="Arial" charset="0"/>
              </a:defRPr>
            </a:lvl9pPr>
          </a:lstStyle>
          <a:p>
            <a:pPr eaLnBrk="1" hangingPunct="1"/>
            <a:fld id="{588219A5-3C94-448A-920A-CEEEEB5EA0F2}" type="slidenum">
              <a:rPr lang="en-US" altLang="en-US">
                <a:latin typeface="Calibri" pitchFamily="34" charset="0"/>
              </a:rPr>
              <a:pPr eaLnBrk="1" hangingPunct="1"/>
              <a:t>38</a:t>
            </a:fld>
            <a:endParaRPr lang="en-US" altLang="en-US">
              <a:latin typeface="Calibri" pitchFamily="34" charset="0"/>
            </a:endParaRPr>
          </a:p>
        </p:txBody>
      </p:sp>
    </p:spTree>
    <p:extLst>
      <p:ext uri="{BB962C8B-B14F-4D97-AF65-F5344CB8AC3E}">
        <p14:creationId xmlns:p14="http://schemas.microsoft.com/office/powerpoint/2010/main" val="42654941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63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45059"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charset="0"/>
                <a:cs typeface="Arial" charset="0"/>
              </a:defRPr>
            </a:lvl1pPr>
            <a:lvl2pPr marL="757066" indent="-291179" eaLnBrk="0" hangingPunct="0">
              <a:defRPr>
                <a:solidFill>
                  <a:schemeClr val="tx1"/>
                </a:solidFill>
                <a:latin typeface="Arial" charset="0"/>
                <a:cs typeface="Arial" charset="0"/>
              </a:defRPr>
            </a:lvl2pPr>
            <a:lvl3pPr marL="1164717" indent="-232943" eaLnBrk="0" hangingPunct="0">
              <a:defRPr>
                <a:solidFill>
                  <a:schemeClr val="tx1"/>
                </a:solidFill>
                <a:latin typeface="Arial" charset="0"/>
                <a:cs typeface="Arial" charset="0"/>
              </a:defRPr>
            </a:lvl3pPr>
            <a:lvl4pPr marL="1630604" indent="-232943" eaLnBrk="0" hangingPunct="0">
              <a:defRPr>
                <a:solidFill>
                  <a:schemeClr val="tx1"/>
                </a:solidFill>
                <a:latin typeface="Arial" charset="0"/>
                <a:cs typeface="Arial" charset="0"/>
              </a:defRPr>
            </a:lvl4pPr>
            <a:lvl5pPr marL="2096491" indent="-232943" eaLnBrk="0" hangingPunct="0">
              <a:defRPr>
                <a:solidFill>
                  <a:schemeClr val="tx1"/>
                </a:solidFill>
                <a:latin typeface="Arial" charset="0"/>
                <a:cs typeface="Arial" charset="0"/>
              </a:defRPr>
            </a:lvl5pPr>
            <a:lvl6pPr marL="2562377" indent="-232943" eaLnBrk="0" fontAlgn="base" hangingPunct="0">
              <a:spcBef>
                <a:spcPct val="0"/>
              </a:spcBef>
              <a:spcAft>
                <a:spcPct val="0"/>
              </a:spcAft>
              <a:defRPr>
                <a:solidFill>
                  <a:schemeClr val="tx1"/>
                </a:solidFill>
                <a:latin typeface="Arial" charset="0"/>
                <a:cs typeface="Arial" charset="0"/>
              </a:defRPr>
            </a:lvl6pPr>
            <a:lvl7pPr marL="3028264" indent="-232943" eaLnBrk="0" fontAlgn="base" hangingPunct="0">
              <a:spcBef>
                <a:spcPct val="0"/>
              </a:spcBef>
              <a:spcAft>
                <a:spcPct val="0"/>
              </a:spcAft>
              <a:defRPr>
                <a:solidFill>
                  <a:schemeClr val="tx1"/>
                </a:solidFill>
                <a:latin typeface="Arial" charset="0"/>
                <a:cs typeface="Arial" charset="0"/>
              </a:defRPr>
            </a:lvl7pPr>
            <a:lvl8pPr marL="3494151" indent="-232943" eaLnBrk="0" fontAlgn="base" hangingPunct="0">
              <a:spcBef>
                <a:spcPct val="0"/>
              </a:spcBef>
              <a:spcAft>
                <a:spcPct val="0"/>
              </a:spcAft>
              <a:defRPr>
                <a:solidFill>
                  <a:schemeClr val="tx1"/>
                </a:solidFill>
                <a:latin typeface="Arial" charset="0"/>
                <a:cs typeface="Arial" charset="0"/>
              </a:defRPr>
            </a:lvl8pPr>
            <a:lvl9pPr marL="3960038" indent="-232943" eaLnBrk="0" fontAlgn="base" hangingPunct="0">
              <a:spcBef>
                <a:spcPct val="0"/>
              </a:spcBef>
              <a:spcAft>
                <a:spcPct val="0"/>
              </a:spcAft>
              <a:defRPr>
                <a:solidFill>
                  <a:schemeClr val="tx1"/>
                </a:solidFill>
                <a:latin typeface="Arial" charset="0"/>
                <a:cs typeface="Arial" charset="0"/>
              </a:defRPr>
            </a:lvl9pPr>
          </a:lstStyle>
          <a:p>
            <a:pPr eaLnBrk="1" hangingPunct="1"/>
            <a:fld id="{A4C0DEA6-8C53-42E0-AAD2-7BE045D6A564}" type="slidenum">
              <a:rPr lang="en-US" altLang="en-US">
                <a:latin typeface="Calibri" pitchFamily="34" charset="0"/>
              </a:rPr>
              <a:pPr eaLnBrk="1" hangingPunct="1"/>
              <a:t>39</a:t>
            </a:fld>
            <a:endParaRPr lang="en-US" altLang="en-US">
              <a:latin typeface="Calibri" pitchFamily="34" charset="0"/>
            </a:endParaRPr>
          </a:p>
        </p:txBody>
      </p:sp>
    </p:spTree>
    <p:extLst>
      <p:ext uri="{BB962C8B-B14F-4D97-AF65-F5344CB8AC3E}">
        <p14:creationId xmlns:p14="http://schemas.microsoft.com/office/powerpoint/2010/main" val="17843489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7"/>
            <a:ext cx="7772400" cy="1470025"/>
          </a:xfrm>
        </p:spPr>
        <p:txBody>
          <a:bodyPr/>
          <a:lstStyle/>
          <a:p>
            <a:r>
              <a:rPr lang="en-US" dirty="0"/>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9F1CC899-6CEC-9548-B06D-7E1EB6F78CA3}" type="datetimeFigureOut">
              <a:rPr lang="en-US" smtClean="0"/>
              <a:t>8/20/2020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6562B1-0B0F-0246-9532-09536BC2AE59}" type="slidenum">
              <a:rPr lang="en-US" smtClean="0"/>
              <a:t>‹#›</a:t>
            </a:fld>
            <a:endParaRPr lang="en-US"/>
          </a:p>
        </p:txBody>
      </p:sp>
    </p:spTree>
    <p:extLst>
      <p:ext uri="{BB962C8B-B14F-4D97-AF65-F5344CB8AC3E}">
        <p14:creationId xmlns:p14="http://schemas.microsoft.com/office/powerpoint/2010/main" val="37924057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9F1CC899-6CEC-9548-B06D-7E1EB6F78CA3}" type="datetimeFigureOut">
              <a:rPr lang="en-US" smtClean="0"/>
              <a:t>8/20/2020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6562B1-0B0F-0246-9532-09536BC2AE59}" type="slidenum">
              <a:rPr lang="en-US" smtClean="0"/>
              <a:t>‹#›</a:t>
            </a:fld>
            <a:endParaRPr lang="en-US"/>
          </a:p>
        </p:txBody>
      </p:sp>
    </p:spTree>
    <p:extLst>
      <p:ext uri="{BB962C8B-B14F-4D97-AF65-F5344CB8AC3E}">
        <p14:creationId xmlns:p14="http://schemas.microsoft.com/office/powerpoint/2010/main" val="14929431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57200" y="4406902"/>
            <a:ext cx="8229600" cy="1362075"/>
          </a:xfrm>
        </p:spPr>
        <p:txBody>
          <a:bodyPr anchor="t"/>
          <a:lstStyle>
            <a:lvl1pPr algn="l">
              <a:defRPr sz="3000" b="1" cap="all"/>
            </a:lvl1pPr>
          </a:lstStyle>
          <a:p>
            <a:r>
              <a:rPr lang="en-US" dirty="0"/>
              <a:t>Click to edit Master title style</a:t>
            </a:r>
          </a:p>
        </p:txBody>
      </p:sp>
      <p:sp>
        <p:nvSpPr>
          <p:cNvPr id="3" name="Text Placeholder 2"/>
          <p:cNvSpPr>
            <a:spLocks noGrp="1"/>
          </p:cNvSpPr>
          <p:nvPr>
            <p:ph type="body" idx="1"/>
          </p:nvPr>
        </p:nvSpPr>
        <p:spPr>
          <a:xfrm>
            <a:off x="457200" y="2906713"/>
            <a:ext cx="8229600" cy="1500187"/>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9F1CC899-6CEC-9548-B06D-7E1EB6F78CA3}" type="datetimeFigureOut">
              <a:rPr lang="en-US" smtClean="0"/>
              <a:t>8/20/2020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6562B1-0B0F-0246-9532-09536BC2AE59}" type="slidenum">
              <a:rPr lang="en-US" smtClean="0"/>
              <a:t>‹#›</a:t>
            </a:fld>
            <a:endParaRPr lang="en-US"/>
          </a:p>
        </p:txBody>
      </p:sp>
    </p:spTree>
    <p:extLst>
      <p:ext uri="{BB962C8B-B14F-4D97-AF65-F5344CB8AC3E}">
        <p14:creationId xmlns:p14="http://schemas.microsoft.com/office/powerpoint/2010/main" val="24265841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457200" y="1600202"/>
            <a:ext cx="403860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2"/>
            <a:ext cx="403860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F1CC899-6CEC-9548-B06D-7E1EB6F78CA3}" type="datetimeFigureOut">
              <a:rPr lang="en-US" smtClean="0"/>
              <a:t>8/20/2020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E6562B1-0B0F-0246-9532-09536BC2AE59}" type="slidenum">
              <a:rPr lang="en-US" smtClean="0"/>
              <a:t>‹#›</a:t>
            </a:fld>
            <a:endParaRPr lang="en-US"/>
          </a:p>
        </p:txBody>
      </p:sp>
    </p:spTree>
    <p:extLst>
      <p:ext uri="{BB962C8B-B14F-4D97-AF65-F5344CB8AC3E}">
        <p14:creationId xmlns:p14="http://schemas.microsoft.com/office/powerpoint/2010/main" val="10615388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854994"/>
            <a:ext cx="4040188"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4" name="Content Placeholder 3"/>
          <p:cNvSpPr>
            <a:spLocks noGrp="1"/>
          </p:cNvSpPr>
          <p:nvPr>
            <p:ph sz="half" idx="2"/>
          </p:nvPr>
        </p:nvSpPr>
        <p:spPr>
          <a:xfrm>
            <a:off x="457200" y="2494758"/>
            <a:ext cx="4040188" cy="3628411"/>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854994"/>
            <a:ext cx="4041775"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2494758"/>
            <a:ext cx="4041775" cy="3628411"/>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9F1CC899-6CEC-9548-B06D-7E1EB6F78CA3}" type="datetimeFigureOut">
              <a:rPr lang="en-US" smtClean="0"/>
              <a:t>8/20/2020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E6562B1-0B0F-0246-9532-09536BC2AE59}" type="slidenum">
              <a:rPr lang="en-US" smtClean="0"/>
              <a:t>‹#›</a:t>
            </a:fld>
            <a:endParaRPr lang="en-US"/>
          </a:p>
        </p:txBody>
      </p:sp>
    </p:spTree>
    <p:extLst>
      <p:ext uri="{BB962C8B-B14F-4D97-AF65-F5344CB8AC3E}">
        <p14:creationId xmlns:p14="http://schemas.microsoft.com/office/powerpoint/2010/main" val="29834906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F1CC899-6CEC-9548-B06D-7E1EB6F78CA3}" type="datetimeFigureOut">
              <a:rPr lang="en-US" smtClean="0"/>
              <a:t>8/20/2020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E6562B1-0B0F-0246-9532-09536BC2AE59}" type="slidenum">
              <a:rPr lang="en-US" smtClean="0"/>
              <a:t>‹#›</a:t>
            </a:fld>
            <a:endParaRPr lang="en-US"/>
          </a:p>
        </p:txBody>
      </p:sp>
    </p:spTree>
    <p:extLst>
      <p:ext uri="{BB962C8B-B14F-4D97-AF65-F5344CB8AC3E}">
        <p14:creationId xmlns:p14="http://schemas.microsoft.com/office/powerpoint/2010/main" val="19118491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F1CC899-6CEC-9548-B06D-7E1EB6F78CA3}" type="datetimeFigureOut">
              <a:rPr lang="en-US" smtClean="0"/>
              <a:t>8/20/2020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E6562B1-0B0F-0246-9532-09536BC2AE59}" type="slidenum">
              <a:rPr lang="en-US" smtClean="0"/>
              <a:t>‹#›</a:t>
            </a:fld>
            <a:endParaRPr lang="en-US"/>
          </a:p>
        </p:txBody>
      </p:sp>
    </p:spTree>
    <p:extLst>
      <p:ext uri="{BB962C8B-B14F-4D97-AF65-F5344CB8AC3E}">
        <p14:creationId xmlns:p14="http://schemas.microsoft.com/office/powerpoint/2010/main" val="30644856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788618"/>
            <a:ext cx="3008313" cy="1162050"/>
          </a:xfrm>
        </p:spPr>
        <p:txBody>
          <a:bodyPr anchor="b"/>
          <a:lstStyle>
            <a:lvl1pPr algn="l">
              <a:defRPr sz="1500" b="1"/>
            </a:lvl1pPr>
          </a:lstStyle>
          <a:p>
            <a:r>
              <a:rPr lang="en-US" dirty="0"/>
              <a:t>Click to edit Master title style</a:t>
            </a:r>
          </a:p>
        </p:txBody>
      </p:sp>
      <p:sp>
        <p:nvSpPr>
          <p:cNvPr id="3" name="Content Placeholder 2"/>
          <p:cNvSpPr>
            <a:spLocks noGrp="1"/>
          </p:cNvSpPr>
          <p:nvPr>
            <p:ph idx="1"/>
          </p:nvPr>
        </p:nvSpPr>
        <p:spPr>
          <a:xfrm>
            <a:off x="3575050" y="788620"/>
            <a:ext cx="5111750" cy="5398201"/>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457201" y="2125147"/>
            <a:ext cx="3008313" cy="4061672"/>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dirty="0"/>
              <a:t>Click to edit Master text styles</a:t>
            </a:r>
          </a:p>
        </p:txBody>
      </p:sp>
      <p:sp>
        <p:nvSpPr>
          <p:cNvPr id="5" name="Date Placeholder 4"/>
          <p:cNvSpPr>
            <a:spLocks noGrp="1"/>
          </p:cNvSpPr>
          <p:nvPr>
            <p:ph type="dt" sz="half" idx="10"/>
          </p:nvPr>
        </p:nvSpPr>
        <p:spPr/>
        <p:txBody>
          <a:bodyPr/>
          <a:lstStyle/>
          <a:p>
            <a:fld id="{9F1CC899-6CEC-9548-B06D-7E1EB6F78CA3}" type="datetimeFigureOut">
              <a:rPr lang="en-US" smtClean="0"/>
              <a:t>8/20/2020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E6562B1-0B0F-0246-9532-09536BC2AE59}" type="slidenum">
              <a:rPr lang="en-US" smtClean="0"/>
              <a:t>‹#›</a:t>
            </a:fld>
            <a:endParaRPr lang="en-US"/>
          </a:p>
        </p:txBody>
      </p:sp>
    </p:spTree>
    <p:extLst>
      <p:ext uri="{BB962C8B-B14F-4D97-AF65-F5344CB8AC3E}">
        <p14:creationId xmlns:p14="http://schemas.microsoft.com/office/powerpoint/2010/main" val="41577747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9F1CC899-6CEC-9548-B06D-7E1EB6F78CA3}" type="datetimeFigureOut">
              <a:rPr lang="en-US" smtClean="0"/>
              <a:t>8/20/2020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E6562B1-0B0F-0246-9532-09536BC2AE59}" type="slidenum">
              <a:rPr lang="en-US" smtClean="0"/>
              <a:t>‹#›</a:t>
            </a:fld>
            <a:endParaRPr lang="en-US"/>
          </a:p>
        </p:txBody>
      </p:sp>
    </p:spTree>
    <p:extLst>
      <p:ext uri="{BB962C8B-B14F-4D97-AF65-F5344CB8AC3E}">
        <p14:creationId xmlns:p14="http://schemas.microsoft.com/office/powerpoint/2010/main" val="20728996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563632"/>
            <a:ext cx="8229600" cy="1143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889196"/>
            <a:ext cx="8229600" cy="387612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5815375"/>
            <a:ext cx="2133600" cy="365125"/>
          </a:xfrm>
          <a:prstGeom prst="rect">
            <a:avLst/>
          </a:prstGeom>
        </p:spPr>
        <p:txBody>
          <a:bodyPr vert="horz" lIns="91440" tIns="45720" rIns="91440" bIns="45720" rtlCol="0" anchor="ctr"/>
          <a:lstStyle>
            <a:lvl1pPr algn="l">
              <a:defRPr sz="900">
                <a:solidFill>
                  <a:schemeClr val="tx1">
                    <a:tint val="75000"/>
                  </a:schemeClr>
                </a:solidFill>
                <a:latin typeface="Arial"/>
              </a:defRPr>
            </a:lvl1pPr>
          </a:lstStyle>
          <a:p>
            <a:fld id="{9F1CC899-6CEC-9548-B06D-7E1EB6F78CA3}" type="datetimeFigureOut">
              <a:rPr lang="en-US" smtClean="0"/>
              <a:pPr/>
              <a:t>8/20/2020</a:t>
            </a:fld>
            <a:endParaRPr lang="en-US" dirty="0"/>
          </a:p>
        </p:txBody>
      </p:sp>
      <p:sp>
        <p:nvSpPr>
          <p:cNvPr id="5" name="Footer Placeholder 4"/>
          <p:cNvSpPr>
            <a:spLocks noGrp="1"/>
          </p:cNvSpPr>
          <p:nvPr>
            <p:ph type="ftr" sz="quarter" idx="3"/>
          </p:nvPr>
        </p:nvSpPr>
        <p:spPr>
          <a:xfrm>
            <a:off x="3124200" y="5815375"/>
            <a:ext cx="2895600" cy="365125"/>
          </a:xfrm>
          <a:prstGeom prst="rect">
            <a:avLst/>
          </a:prstGeom>
        </p:spPr>
        <p:txBody>
          <a:bodyPr vert="horz" lIns="91440" tIns="45720" rIns="91440" bIns="45720" rtlCol="0" anchor="ctr"/>
          <a:lstStyle>
            <a:lvl1pPr algn="ctr">
              <a:defRPr sz="900">
                <a:solidFill>
                  <a:schemeClr val="tx1">
                    <a:tint val="75000"/>
                  </a:schemeClr>
                </a:solidFill>
                <a:latin typeface="Arial"/>
              </a:defRPr>
            </a:lvl1pPr>
          </a:lstStyle>
          <a:p>
            <a:endParaRPr lang="en-US" dirty="0"/>
          </a:p>
        </p:txBody>
      </p:sp>
      <p:sp>
        <p:nvSpPr>
          <p:cNvPr id="6" name="Slide Number Placeholder 5"/>
          <p:cNvSpPr>
            <a:spLocks noGrp="1"/>
          </p:cNvSpPr>
          <p:nvPr>
            <p:ph type="sldNum" sz="quarter" idx="4"/>
          </p:nvPr>
        </p:nvSpPr>
        <p:spPr>
          <a:xfrm>
            <a:off x="6553200" y="5815375"/>
            <a:ext cx="2133600" cy="365125"/>
          </a:xfrm>
          <a:prstGeom prst="rect">
            <a:avLst/>
          </a:prstGeom>
        </p:spPr>
        <p:txBody>
          <a:bodyPr vert="horz" lIns="91440" tIns="45720" rIns="91440" bIns="45720" rtlCol="0" anchor="ctr"/>
          <a:lstStyle>
            <a:lvl1pPr algn="r">
              <a:defRPr sz="900" baseline="0">
                <a:solidFill>
                  <a:schemeClr val="tx1">
                    <a:tint val="75000"/>
                  </a:schemeClr>
                </a:solidFill>
                <a:latin typeface="Arial"/>
              </a:defRPr>
            </a:lvl1pPr>
          </a:lstStyle>
          <a:p>
            <a:fld id="{8E6562B1-0B0F-0246-9532-09536BC2AE59}" type="slidenum">
              <a:rPr lang="en-US" smtClean="0"/>
              <a:pPr/>
              <a:t>‹#›</a:t>
            </a:fld>
            <a:endParaRPr lang="en-US" dirty="0"/>
          </a:p>
        </p:txBody>
      </p:sp>
      <p:pic>
        <p:nvPicPr>
          <p:cNvPr id="7" name="Picture 6" descr="NTU_PP_slide_Footer_sized.png"/>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0" y="6327909"/>
            <a:ext cx="9144000" cy="537882"/>
          </a:xfrm>
          <a:prstGeom prst="rect">
            <a:avLst/>
          </a:prstGeom>
        </p:spPr>
      </p:pic>
    </p:spTree>
    <p:extLst>
      <p:ext uri="{BB962C8B-B14F-4D97-AF65-F5344CB8AC3E}">
        <p14:creationId xmlns:p14="http://schemas.microsoft.com/office/powerpoint/2010/main" val="6719309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txStyles>
    <p:titleStyle>
      <a:lvl1pPr algn="l" defTabSz="342900" rtl="0" eaLnBrk="1" latinLnBrk="0" hangingPunct="1">
        <a:spcBef>
          <a:spcPct val="0"/>
        </a:spcBef>
        <a:buNone/>
        <a:defRPr sz="3300" kern="1200">
          <a:solidFill>
            <a:schemeClr val="tx1"/>
          </a:solidFill>
          <a:latin typeface="Arial"/>
          <a:ea typeface="+mj-ea"/>
          <a:cs typeface="+mj-cs"/>
        </a:defRPr>
      </a:lvl1pPr>
    </p:titleStyle>
    <p:bodyStyle>
      <a:lvl1pPr marL="257175" indent="-257175" algn="l" defTabSz="342900" rtl="0" eaLnBrk="1" latinLnBrk="0" hangingPunct="1">
        <a:spcBef>
          <a:spcPct val="20000"/>
        </a:spcBef>
        <a:buFont typeface="Arial"/>
        <a:buChar char="•"/>
        <a:defRPr sz="2400" kern="1200">
          <a:solidFill>
            <a:schemeClr val="tx1"/>
          </a:solidFill>
          <a:latin typeface="Arial"/>
          <a:ea typeface="+mn-ea"/>
          <a:cs typeface="+mn-cs"/>
        </a:defRPr>
      </a:lvl1pPr>
      <a:lvl2pPr marL="557213" indent="-214313" algn="l" defTabSz="342900" rtl="0" eaLnBrk="1" latinLnBrk="0" hangingPunct="1">
        <a:spcBef>
          <a:spcPct val="20000"/>
        </a:spcBef>
        <a:buFont typeface="Arial"/>
        <a:buChar char="–"/>
        <a:defRPr sz="2100" kern="1200">
          <a:solidFill>
            <a:schemeClr val="tx1"/>
          </a:solidFill>
          <a:latin typeface="Arial"/>
          <a:ea typeface="+mn-ea"/>
          <a:cs typeface="+mn-cs"/>
        </a:defRPr>
      </a:lvl2pPr>
      <a:lvl3pPr marL="857250" indent="-171450" algn="l" defTabSz="342900" rtl="0" eaLnBrk="1" latinLnBrk="0" hangingPunct="1">
        <a:spcBef>
          <a:spcPct val="20000"/>
        </a:spcBef>
        <a:buFont typeface="Arial"/>
        <a:buChar char="•"/>
        <a:defRPr sz="1800" kern="1200">
          <a:solidFill>
            <a:schemeClr val="tx1"/>
          </a:solidFill>
          <a:latin typeface="Arial"/>
          <a:ea typeface="+mn-ea"/>
          <a:cs typeface="+mn-cs"/>
        </a:defRPr>
      </a:lvl3pPr>
      <a:lvl4pPr marL="1200150" indent="-171450" algn="l" defTabSz="342900" rtl="0" eaLnBrk="1" latinLnBrk="0" hangingPunct="1">
        <a:spcBef>
          <a:spcPct val="20000"/>
        </a:spcBef>
        <a:buFont typeface="Arial"/>
        <a:buChar char="–"/>
        <a:defRPr sz="1500" kern="1200">
          <a:solidFill>
            <a:schemeClr val="tx1"/>
          </a:solidFill>
          <a:latin typeface="Arial"/>
          <a:ea typeface="+mn-ea"/>
          <a:cs typeface="+mn-cs"/>
        </a:defRPr>
      </a:lvl4pPr>
      <a:lvl5pPr marL="1543050" indent="-171450" algn="l" defTabSz="342900" rtl="0" eaLnBrk="1" latinLnBrk="0" hangingPunct="1">
        <a:spcBef>
          <a:spcPct val="20000"/>
        </a:spcBef>
        <a:buFont typeface="Arial"/>
        <a:buChar char="»"/>
        <a:defRPr sz="1500" kern="1200">
          <a:solidFill>
            <a:schemeClr val="tx1"/>
          </a:solidFill>
          <a:latin typeface="Arial"/>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hyperlink" Target="https://www.dropbox.com/sh/2gusfymynty76wn/AACRo7xXjwHYR9f3bRlUG9gda?dl=0" TargetMode="Externa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www.dropbox.com/sh/ygdfp3n3rlb5m54/AABO8Wyd7Y9F_VA0zeTKwgGSa?dl=0" TargetMode="External"/><Relationship Id="rId2" Type="http://schemas.openxmlformats.org/officeDocument/2006/relationships/hyperlink" Target="https://www.dropbox.com/sh/bnlk9jz8ximdqxk/AABmvkX8rWCcFyloXmZ1CRgra?dl=0"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blog.bigml.com/2016/09/28/logistic-regression-versus-decision-trees/#:~:text=Decision%20Trees%20bisect%20the%20space,generalize%20to%20planes%20and%20hyperplanes." TargetMode="External"/><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6.xml"/><Relationship Id="rId1" Type="http://schemas.openxmlformats.org/officeDocument/2006/relationships/vmlDrawing" Target="../drawings/vmlDrawing1.vml"/><Relationship Id="rId5" Type="http://schemas.openxmlformats.org/officeDocument/2006/relationships/image" Target="../media/image18.wmf"/><Relationship Id="rId4" Type="http://schemas.openxmlformats.org/officeDocument/2006/relationships/oleObject" Target="../embeddings/oleObject1.bin"/></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87.png"/></Relationships>
</file>

<file path=ppt/slides/_rels/slide3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8.xml"/><Relationship Id="rId7" Type="http://schemas.openxmlformats.org/officeDocument/2006/relationships/image" Target="../media/image24.emf"/><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oleObject" Target="../embeddings/oleObject3.bin"/><Relationship Id="rId5" Type="http://schemas.openxmlformats.org/officeDocument/2006/relationships/image" Target="../media/image23.emf"/><Relationship Id="rId4" Type="http://schemas.openxmlformats.org/officeDocument/2006/relationships/oleObject" Target="../embeddings/oleObject2.bin"/></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4.xml"/><Relationship Id="rId1" Type="http://schemas.openxmlformats.org/officeDocument/2006/relationships/vmlDrawing" Target="../drawings/vmlDrawing3.vml"/><Relationship Id="rId5" Type="http://schemas.openxmlformats.org/officeDocument/2006/relationships/image" Target="../media/image25.emf"/><Relationship Id="rId4" Type="http://schemas.openxmlformats.org/officeDocument/2006/relationships/oleObject" Target="../embeddings/oleObject4.bin"/></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4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4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5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310.png"/><Relationship Id="rId5" Type="http://schemas.openxmlformats.org/officeDocument/2006/relationships/image" Target="../media/image300.png"/><Relationship Id="rId4" Type="http://schemas.openxmlformats.org/officeDocument/2006/relationships/image" Target="../media/image290.png"/></Relationships>
</file>

<file path=ppt/slides/_rels/slide6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6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66.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hyperlink" Target="mailto:65148988/97905202/ttteoh@ntu.edu.sg" TargetMode="Externa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hyperlink" Target="https://www.simplilearn.com/tutorials/deep-learning-tutorial/deep-learning-interview-questions" TargetMode="External"/><Relationship Id="rId2" Type="http://schemas.openxmlformats.org/officeDocument/2006/relationships/hyperlink" Target="https://www.dropbox.com/s/ed9s6zyrtjgc7dk/Shwartz.pdf?dl=0" TargetMode="External"/><Relationship Id="rId1" Type="http://schemas.openxmlformats.org/officeDocument/2006/relationships/slideLayout" Target="../slideLayouts/slideLayout2.xml"/><Relationship Id="rId5" Type="http://schemas.openxmlformats.org/officeDocument/2006/relationships/hyperlink" Target="https://www.youtube.com/watch?v=1BZm5RAljn0" TargetMode="External"/><Relationship Id="rId4" Type="http://schemas.openxmlformats.org/officeDocument/2006/relationships/hyperlink" Target="https://www.youtube.com/watch?v=aircAruvnKk&amp;t=585s" TargetMode="Externa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748986" y="2603322"/>
            <a:ext cx="2015285" cy="1651356"/>
          </a:xfrm>
        </p:spPr>
        <p:txBody>
          <a:bodyPr>
            <a:normAutofit fontScale="90000"/>
          </a:bodyPr>
          <a:lstStyle/>
          <a:p>
            <a:r>
              <a:rPr lang="en-US" sz="2250" b="1" dirty="0">
                <a:solidFill>
                  <a:schemeClr val="bg1"/>
                </a:solidFill>
                <a:cs typeface="Arial"/>
              </a:rPr>
              <a:t>BC3409</a:t>
            </a:r>
            <a:br>
              <a:rPr lang="en-US" sz="2250" b="1" dirty="0">
                <a:solidFill>
                  <a:schemeClr val="bg1"/>
                </a:solidFill>
                <a:cs typeface="Arial"/>
              </a:rPr>
            </a:br>
            <a:r>
              <a:rPr lang="en-US" sz="2250" b="1" dirty="0">
                <a:solidFill>
                  <a:schemeClr val="bg1"/>
                </a:solidFill>
                <a:cs typeface="Arial"/>
              </a:rPr>
              <a:t>AI in Accounting and Finance</a:t>
            </a:r>
            <a:br>
              <a:rPr lang="en-US" sz="2250" b="1" dirty="0">
                <a:solidFill>
                  <a:schemeClr val="bg1"/>
                </a:solidFill>
                <a:cs typeface="Arial"/>
              </a:rPr>
            </a:br>
            <a:br>
              <a:rPr lang="en-US" sz="2250" b="1" dirty="0">
                <a:solidFill>
                  <a:schemeClr val="bg1"/>
                </a:solidFill>
                <a:cs typeface="Arial"/>
              </a:rPr>
            </a:br>
            <a:r>
              <a:rPr lang="en-US" sz="2250" b="1" dirty="0">
                <a:solidFill>
                  <a:schemeClr val="bg1"/>
                </a:solidFill>
                <a:cs typeface="Arial"/>
              </a:rPr>
              <a:t>Lecture 2: Neural Network</a:t>
            </a:r>
          </a:p>
        </p:txBody>
      </p:sp>
      <p:sp>
        <p:nvSpPr>
          <p:cNvPr id="3" name="Subtitle 2"/>
          <p:cNvSpPr>
            <a:spLocks noGrp="1"/>
          </p:cNvSpPr>
          <p:nvPr>
            <p:ph type="subTitle" idx="1"/>
          </p:nvPr>
        </p:nvSpPr>
        <p:spPr>
          <a:xfrm>
            <a:off x="805709" y="4977700"/>
            <a:ext cx="3756540" cy="1265293"/>
          </a:xfrm>
        </p:spPr>
        <p:txBody>
          <a:bodyPr>
            <a:normAutofit/>
          </a:bodyPr>
          <a:lstStyle/>
          <a:p>
            <a:pPr algn="l"/>
            <a:r>
              <a:rPr lang="en-US" sz="1125" dirty="0">
                <a:solidFill>
                  <a:srgbClr val="FFFFFF"/>
                </a:solidFill>
                <a:cs typeface="Arial"/>
              </a:rPr>
              <a:t>Teoh Teik Toe</a:t>
            </a:r>
          </a:p>
          <a:p>
            <a:pPr algn="l"/>
            <a:r>
              <a:rPr lang="en-US" sz="1125" dirty="0">
                <a:solidFill>
                  <a:srgbClr val="FFFFFF"/>
                </a:solidFill>
                <a:cs typeface="Arial"/>
              </a:rPr>
              <a:t>ITOM/NBS</a:t>
            </a:r>
          </a:p>
          <a:p>
            <a:pPr algn="l"/>
            <a:r>
              <a:rPr lang="en-US" sz="1125" i="1" dirty="0">
                <a:solidFill>
                  <a:srgbClr val="FFFFFF"/>
                </a:solidFill>
                <a:cs typeface="Arial"/>
              </a:rPr>
              <a:t>ttteoh@ntu.edu.sg</a:t>
            </a:r>
          </a:p>
          <a:p>
            <a:pPr algn="l"/>
            <a:r>
              <a:rPr lang="en-US" sz="1125" i="1" dirty="0">
                <a:solidFill>
                  <a:srgbClr val="FFFFFF"/>
                </a:solidFill>
                <a:cs typeface="Arial"/>
              </a:rPr>
              <a:t>Aug 2020</a:t>
            </a:r>
          </a:p>
          <a:p>
            <a:pPr algn="l"/>
            <a:r>
              <a:rPr lang="en-US" sz="1125" i="1" dirty="0">
                <a:solidFill>
                  <a:srgbClr val="FFFFFF"/>
                </a:solidFill>
                <a:cs typeface="Arial"/>
              </a:rPr>
              <a:t>97905202</a:t>
            </a:r>
          </a:p>
        </p:txBody>
      </p:sp>
    </p:spTree>
    <p:extLst>
      <p:ext uri="{BB962C8B-B14F-4D97-AF65-F5344CB8AC3E}">
        <p14:creationId xmlns:p14="http://schemas.microsoft.com/office/powerpoint/2010/main" val="18979861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4A763E-0AB5-4E7B-87A6-623262F144B1}"/>
              </a:ext>
            </a:extLst>
          </p:cNvPr>
          <p:cNvSpPr>
            <a:spLocks noGrp="1"/>
          </p:cNvSpPr>
          <p:nvPr>
            <p:ph type="title"/>
          </p:nvPr>
        </p:nvSpPr>
        <p:spPr/>
        <p:txBody>
          <a:bodyPr/>
          <a:lstStyle/>
          <a:p>
            <a:r>
              <a:rPr lang="en-US" dirty="0"/>
              <a:t>Individual and Group Project</a:t>
            </a:r>
            <a:endParaRPr lang="en-SG" dirty="0"/>
          </a:p>
        </p:txBody>
      </p:sp>
      <p:sp>
        <p:nvSpPr>
          <p:cNvPr id="3" name="Content Placeholder 2">
            <a:extLst>
              <a:ext uri="{FF2B5EF4-FFF2-40B4-BE49-F238E27FC236}">
                <a16:creationId xmlns:a16="http://schemas.microsoft.com/office/drawing/2014/main" id="{4A4D5444-44C1-4FDD-A261-3BA1A50E245C}"/>
              </a:ext>
            </a:extLst>
          </p:cNvPr>
          <p:cNvSpPr>
            <a:spLocks noGrp="1"/>
          </p:cNvSpPr>
          <p:nvPr>
            <p:ph idx="1"/>
          </p:nvPr>
        </p:nvSpPr>
        <p:spPr>
          <a:xfrm>
            <a:off x="457200" y="1889196"/>
            <a:ext cx="8229600" cy="4326669"/>
          </a:xfrm>
        </p:spPr>
        <p:txBody>
          <a:bodyPr>
            <a:normAutofit fontScale="85000" lnSpcReduction="20000"/>
          </a:bodyPr>
          <a:lstStyle/>
          <a:p>
            <a:r>
              <a:rPr lang="en-US" dirty="0"/>
              <a:t>Prediction</a:t>
            </a:r>
          </a:p>
          <a:p>
            <a:r>
              <a:rPr lang="en-US" dirty="0"/>
              <a:t>Analytics</a:t>
            </a:r>
          </a:p>
          <a:p>
            <a:r>
              <a:rPr lang="en-US" dirty="0"/>
              <a:t>Dashboard</a:t>
            </a:r>
          </a:p>
          <a:p>
            <a:r>
              <a:rPr lang="en-US" dirty="0"/>
              <a:t>Chatbot</a:t>
            </a:r>
          </a:p>
          <a:p>
            <a:r>
              <a:rPr lang="en-US" dirty="0"/>
              <a:t>RPA</a:t>
            </a:r>
          </a:p>
          <a:p>
            <a:r>
              <a:rPr lang="en-US" dirty="0"/>
              <a:t>Data source:</a:t>
            </a:r>
          </a:p>
          <a:p>
            <a:pPr lvl="1"/>
            <a:r>
              <a:rPr lang="en-US" dirty="0"/>
              <a:t>Kaggle</a:t>
            </a:r>
          </a:p>
          <a:p>
            <a:pPr marL="600075" lvl="2" indent="0">
              <a:buNone/>
            </a:pPr>
            <a:r>
              <a:rPr lang="en-US" dirty="0"/>
              <a:t>https://www.kaggle.com/c/competitive-data-science-predict-future-sales</a:t>
            </a:r>
          </a:p>
          <a:p>
            <a:pPr marL="600075" lvl="2" indent="0">
              <a:buNone/>
            </a:pPr>
            <a:r>
              <a:rPr lang="en-US" dirty="0"/>
              <a:t>https://www.kaggle.com/c/nlp-getting-started</a:t>
            </a:r>
          </a:p>
          <a:p>
            <a:pPr lvl="1"/>
            <a:r>
              <a:rPr lang="en-US" dirty="0"/>
              <a:t>Or </a:t>
            </a:r>
            <a:r>
              <a:rPr lang="en-US" dirty="0">
                <a:hlinkClick r:id="rId2"/>
              </a:rPr>
              <a:t>https://www.dropbox.com/sh/2gusfymynty76wn/AACRo7xXjwHYR9f3bRlUG9gda?dl=0</a:t>
            </a:r>
            <a:endParaRPr lang="en-US" dirty="0"/>
          </a:p>
          <a:p>
            <a:r>
              <a:rPr lang="en-US" dirty="0"/>
              <a:t>Sample</a:t>
            </a:r>
          </a:p>
          <a:p>
            <a:pPr lvl="1"/>
            <a:r>
              <a:rPr lang="en-SG" dirty="0"/>
              <a:t>https://www.dropbox.com/sh/4npxwpy2y5a8g68/AACvkV8Yo4dU9NnvCxN9ppcga?dl=0</a:t>
            </a:r>
          </a:p>
        </p:txBody>
      </p:sp>
    </p:spTree>
    <p:extLst>
      <p:ext uri="{BB962C8B-B14F-4D97-AF65-F5344CB8AC3E}">
        <p14:creationId xmlns:p14="http://schemas.microsoft.com/office/powerpoint/2010/main" val="286075333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CAFC3D-F106-495C-A9AF-1C1232D9BAAB}"/>
              </a:ext>
            </a:extLst>
          </p:cNvPr>
          <p:cNvSpPr>
            <a:spLocks noGrp="1"/>
          </p:cNvSpPr>
          <p:nvPr>
            <p:ph type="title"/>
          </p:nvPr>
        </p:nvSpPr>
        <p:spPr/>
        <p:txBody>
          <a:bodyPr>
            <a:normAutofit/>
          </a:bodyPr>
          <a:lstStyle/>
          <a:p>
            <a:r>
              <a:rPr lang="en-SG" b="1" dirty="0">
                <a:latin typeface="+mn-lt"/>
                <a:cs typeface="Calibri Light"/>
              </a:rPr>
              <a:t>Gradient descent</a:t>
            </a:r>
            <a:r>
              <a:rPr lang="en-SG" sz="2250" b="1" dirty="0">
                <a:latin typeface="+mn-lt"/>
                <a:cs typeface="Calibri Light"/>
              </a:rPr>
              <a:t> </a:t>
            </a:r>
            <a:r>
              <a:rPr lang="en-SG" sz="2250" dirty="0">
                <a:latin typeface="+mn-lt"/>
                <a:cs typeface="Calibri Light"/>
              </a:rPr>
              <a:t>(Assume no bias)</a:t>
            </a:r>
            <a:br>
              <a:rPr lang="en-SG" sz="2250" dirty="0">
                <a:latin typeface="+mn-lt"/>
                <a:cs typeface="Calibri Light"/>
              </a:rPr>
            </a:br>
            <a:r>
              <a:rPr lang="en-SG" sz="2250" dirty="0">
                <a:latin typeface="+mn-lt"/>
                <a:cs typeface="Calibri Light"/>
              </a:rPr>
              <a:t>Ideal Coefficient --&gt; 1.0741 (Weight) -0.7026 (Height)</a:t>
            </a:r>
          </a:p>
        </p:txBody>
      </p:sp>
      <p:sp>
        <p:nvSpPr>
          <p:cNvPr id="3" name="TextBox 2">
            <a:extLst>
              <a:ext uri="{FF2B5EF4-FFF2-40B4-BE49-F238E27FC236}">
                <a16:creationId xmlns:a16="http://schemas.microsoft.com/office/drawing/2014/main" id="{5B3ABB6E-2A81-42D5-9A4E-13B7C8B1B070}"/>
              </a:ext>
            </a:extLst>
          </p:cNvPr>
          <p:cNvSpPr txBox="1"/>
          <p:nvPr/>
        </p:nvSpPr>
        <p:spPr>
          <a:xfrm>
            <a:off x="628650" y="2165809"/>
            <a:ext cx="5919823" cy="484748"/>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r>
              <a:rPr lang="en-US" sz="1350" dirty="0"/>
              <a:t>Assume that we randomly initialize weights as 2 (Weight) and</a:t>
            </a:r>
            <a:r>
              <a:rPr lang="en-SG" sz="1350" dirty="0">
                <a:cs typeface="Calibri Light"/>
              </a:rPr>
              <a:t> -0.7026</a:t>
            </a:r>
            <a:r>
              <a:rPr lang="en-US" sz="1350" dirty="0"/>
              <a:t> (Height)</a:t>
            </a:r>
          </a:p>
          <a:p>
            <a:r>
              <a:rPr lang="en-US" sz="1350" dirty="0">
                <a:highlight>
                  <a:srgbClr val="FF00FF"/>
                </a:highlight>
                <a:cs typeface="Calibri"/>
              </a:rPr>
              <a:t>Learning rate = 0.2/m = 0.2/7</a:t>
            </a:r>
          </a:p>
        </p:txBody>
      </p:sp>
      <p:graphicFrame>
        <p:nvGraphicFramePr>
          <p:cNvPr id="5" name="Table 4">
            <a:extLst>
              <a:ext uri="{FF2B5EF4-FFF2-40B4-BE49-F238E27FC236}">
                <a16:creationId xmlns:a16="http://schemas.microsoft.com/office/drawing/2014/main" id="{967B1882-1B2A-4B37-98F9-9CA5553AE958}"/>
              </a:ext>
            </a:extLst>
          </p:cNvPr>
          <p:cNvGraphicFramePr>
            <a:graphicFrameLocks noGrp="1"/>
          </p:cNvGraphicFramePr>
          <p:nvPr/>
        </p:nvGraphicFramePr>
        <p:xfrm>
          <a:off x="628650" y="2650557"/>
          <a:ext cx="4923924" cy="2487452"/>
        </p:xfrm>
        <a:graphic>
          <a:graphicData uri="http://schemas.openxmlformats.org/drawingml/2006/table">
            <a:tbl>
              <a:tblPr firstRow="1" bandRow="1">
                <a:tableStyleId>{5C22544A-7EE6-4342-B048-85BDC9FD1C3A}</a:tableStyleId>
              </a:tblPr>
              <a:tblGrid>
                <a:gridCol w="672705">
                  <a:extLst>
                    <a:ext uri="{9D8B030D-6E8A-4147-A177-3AD203B41FA5}">
                      <a16:colId xmlns:a16="http://schemas.microsoft.com/office/drawing/2014/main" val="305825279"/>
                    </a:ext>
                  </a:extLst>
                </a:gridCol>
                <a:gridCol w="620939">
                  <a:extLst>
                    <a:ext uri="{9D8B030D-6E8A-4147-A177-3AD203B41FA5}">
                      <a16:colId xmlns:a16="http://schemas.microsoft.com/office/drawing/2014/main" val="3742589706"/>
                    </a:ext>
                  </a:extLst>
                </a:gridCol>
                <a:gridCol w="907570">
                  <a:extLst>
                    <a:ext uri="{9D8B030D-6E8A-4147-A177-3AD203B41FA5}">
                      <a16:colId xmlns:a16="http://schemas.microsoft.com/office/drawing/2014/main" val="4225665586"/>
                    </a:ext>
                  </a:extLst>
                </a:gridCol>
                <a:gridCol w="907570">
                  <a:extLst>
                    <a:ext uri="{9D8B030D-6E8A-4147-A177-3AD203B41FA5}">
                      <a16:colId xmlns:a16="http://schemas.microsoft.com/office/drawing/2014/main" val="1797016640"/>
                    </a:ext>
                  </a:extLst>
                </a:gridCol>
                <a:gridCol w="907570">
                  <a:extLst>
                    <a:ext uri="{9D8B030D-6E8A-4147-A177-3AD203B41FA5}">
                      <a16:colId xmlns:a16="http://schemas.microsoft.com/office/drawing/2014/main" val="1914274779"/>
                    </a:ext>
                  </a:extLst>
                </a:gridCol>
                <a:gridCol w="907570">
                  <a:extLst>
                    <a:ext uri="{9D8B030D-6E8A-4147-A177-3AD203B41FA5}">
                      <a16:colId xmlns:a16="http://schemas.microsoft.com/office/drawing/2014/main" val="2927151118"/>
                    </a:ext>
                  </a:extLst>
                </a:gridCol>
              </a:tblGrid>
              <a:tr h="377190">
                <a:tc>
                  <a:txBody>
                    <a:bodyPr/>
                    <a:lstStyle/>
                    <a:p>
                      <a:r>
                        <a:rPr lang="en-SG" sz="1000" dirty="0"/>
                        <a:t>Weight</a:t>
                      </a:r>
                    </a:p>
                  </a:txBody>
                  <a:tcPr marL="68580" marR="68580" marT="34290" marB="34290"/>
                </a:tc>
                <a:tc>
                  <a:txBody>
                    <a:bodyPr/>
                    <a:lstStyle/>
                    <a:p>
                      <a:r>
                        <a:rPr lang="en-SG" sz="1000" dirty="0"/>
                        <a:t>Height</a:t>
                      </a:r>
                    </a:p>
                  </a:txBody>
                  <a:tcPr marL="68580" marR="68580" marT="34290" marB="34290"/>
                </a:tc>
                <a:tc>
                  <a:txBody>
                    <a:bodyPr/>
                    <a:lstStyle/>
                    <a:p>
                      <a:r>
                        <a:rPr lang="en-SG" sz="1000" dirty="0"/>
                        <a:t>R</a:t>
                      </a:r>
                    </a:p>
                  </a:txBody>
                  <a:tcPr marL="68580" marR="68580" marT="34290" marB="34290"/>
                </a:tc>
                <a:tc>
                  <a:txBody>
                    <a:bodyPr/>
                    <a:lstStyle/>
                    <a:p>
                      <a:r>
                        <a:rPr lang="en-SG" sz="1000" dirty="0"/>
                        <a:t>Sigmoid</a:t>
                      </a:r>
                    </a:p>
                  </a:txBody>
                  <a:tcPr marL="68580" marR="68580" marT="34290" marB="34290"/>
                </a:tc>
                <a:tc>
                  <a:txBody>
                    <a:bodyPr/>
                    <a:lstStyle/>
                    <a:p>
                      <a:r>
                        <a:rPr lang="en-SG" sz="1000" dirty="0"/>
                        <a:t>Y True </a:t>
                      </a:r>
                    </a:p>
                  </a:txBody>
                  <a:tcPr marL="68580" marR="68580" marT="34290" marB="34290"/>
                </a:tc>
                <a:tc>
                  <a:txBody>
                    <a:bodyPr/>
                    <a:lstStyle/>
                    <a:p>
                      <a:r>
                        <a:rPr lang="en-SG" sz="1000" dirty="0"/>
                        <a:t>Sigmoid(X dot params) - y</a:t>
                      </a:r>
                    </a:p>
                  </a:txBody>
                  <a:tcPr marL="68580" marR="68580" marT="34290" marB="34290"/>
                </a:tc>
                <a:extLst>
                  <a:ext uri="{0D108BD9-81ED-4DB2-BD59-A6C34878D82A}">
                    <a16:rowId xmlns:a16="http://schemas.microsoft.com/office/drawing/2014/main" val="1759129770"/>
                  </a:ext>
                </a:extLst>
              </a:tr>
              <a:tr h="301466">
                <a:tc>
                  <a:txBody>
                    <a:bodyPr/>
                    <a:lstStyle/>
                    <a:p>
                      <a:pPr algn="l"/>
                      <a:r>
                        <a:rPr lang="en-SG" sz="1400" b="0" i="0" kern="1200" dirty="0">
                          <a:solidFill>
                            <a:schemeClr val="dk1"/>
                          </a:solidFill>
                          <a:effectLst/>
                          <a:latin typeface="+mn-lt"/>
                          <a:ea typeface="+mn-ea"/>
                          <a:cs typeface="+mn-cs"/>
                        </a:rPr>
                        <a:t>0.955</a:t>
                      </a:r>
                      <a:endParaRPr lang="en-SG" sz="1000" dirty="0"/>
                    </a:p>
                  </a:txBody>
                  <a:tcPr marL="68580" marR="68580" marT="34290" marB="34290"/>
                </a:tc>
                <a:tc>
                  <a:txBody>
                    <a:bodyPr/>
                    <a:lstStyle/>
                    <a:p>
                      <a:pPr algn="l"/>
                      <a:r>
                        <a:rPr lang="en-SG" sz="1400" b="0" i="0" kern="1200" dirty="0">
                          <a:solidFill>
                            <a:schemeClr val="dk1"/>
                          </a:solidFill>
                          <a:effectLst/>
                          <a:latin typeface="+mn-lt"/>
                          <a:ea typeface="+mn-ea"/>
                          <a:cs typeface="+mn-cs"/>
                        </a:rPr>
                        <a:t>1.</a:t>
                      </a:r>
                      <a:endParaRPr lang="en-SG" sz="1000" dirty="0"/>
                    </a:p>
                  </a:txBody>
                  <a:tcPr marL="68580" marR="68580" marT="34290" marB="34290"/>
                </a:tc>
                <a:tc>
                  <a:txBody>
                    <a:bodyPr/>
                    <a:lstStyle/>
                    <a:p>
                      <a:pPr algn="l" fontAlgn="b"/>
                      <a:r>
                        <a:rPr lang="en-SG" sz="1400" b="0" i="0" kern="1200" dirty="0">
                          <a:solidFill>
                            <a:schemeClr val="dk1"/>
                          </a:solidFill>
                          <a:effectLst/>
                          <a:latin typeface="+mn-lt"/>
                          <a:ea typeface="+mn-ea"/>
                          <a:cs typeface="+mn-cs"/>
                        </a:rPr>
                        <a:t>1.2074</a:t>
                      </a:r>
                    </a:p>
                  </a:txBody>
                  <a:tcPr marL="7144" marR="7144" marT="7144" marB="0" anchor="b"/>
                </a:tc>
                <a:tc>
                  <a:txBody>
                    <a:bodyPr/>
                    <a:lstStyle/>
                    <a:p>
                      <a:pPr algn="l" fontAlgn="b"/>
                      <a:r>
                        <a:rPr lang="en-SG" sz="1400" b="0" i="0" kern="1200" dirty="0">
                          <a:solidFill>
                            <a:schemeClr val="dk1"/>
                          </a:solidFill>
                          <a:effectLst/>
                          <a:latin typeface="+mn-lt"/>
                          <a:ea typeface="+mn-ea"/>
                          <a:cs typeface="+mn-cs"/>
                        </a:rPr>
                        <a:t>0.769839</a:t>
                      </a:r>
                    </a:p>
                  </a:txBody>
                  <a:tcPr marL="7144" marR="7144" marT="7144" marB="0" anchor="b"/>
                </a:tc>
                <a:tc>
                  <a:txBody>
                    <a:bodyPr/>
                    <a:lstStyle/>
                    <a:p>
                      <a:pPr algn="l" fontAlgn="b"/>
                      <a:r>
                        <a:rPr lang="en-SG" sz="1400" b="0" i="0" kern="1200" dirty="0">
                          <a:solidFill>
                            <a:schemeClr val="dk1"/>
                          </a:solidFill>
                          <a:effectLst/>
                          <a:latin typeface="+mn-lt"/>
                          <a:ea typeface="+mn-ea"/>
                          <a:cs typeface="+mn-cs"/>
                        </a:rPr>
                        <a:t>1</a:t>
                      </a:r>
                    </a:p>
                  </a:txBody>
                  <a:tcPr marL="7144" marR="7144" marT="7144" marB="0" anchor="b"/>
                </a:tc>
                <a:tc>
                  <a:txBody>
                    <a:bodyPr/>
                    <a:lstStyle/>
                    <a:p>
                      <a:pPr algn="l" fontAlgn="b"/>
                      <a:r>
                        <a:rPr lang="en-SG" sz="1400" b="0" i="0" kern="1200" dirty="0">
                          <a:solidFill>
                            <a:schemeClr val="dk1"/>
                          </a:solidFill>
                          <a:effectLst/>
                          <a:latin typeface="+mn-lt"/>
                          <a:ea typeface="+mn-ea"/>
                          <a:cs typeface="+mn-cs"/>
                        </a:rPr>
                        <a:t>-0.23016</a:t>
                      </a:r>
                    </a:p>
                  </a:txBody>
                  <a:tcPr marL="7144" marR="7144" marT="7144" marB="0" anchor="b"/>
                </a:tc>
                <a:extLst>
                  <a:ext uri="{0D108BD9-81ED-4DB2-BD59-A6C34878D82A}">
                    <a16:rowId xmlns:a16="http://schemas.microsoft.com/office/drawing/2014/main" val="1648757493"/>
                  </a:ext>
                </a:extLst>
              </a:tr>
              <a:tr h="301466">
                <a:tc>
                  <a:txBody>
                    <a:bodyPr/>
                    <a:lstStyle/>
                    <a:p>
                      <a:pPr algn="l"/>
                      <a:r>
                        <a:rPr lang="en-SG" sz="1400" b="0" i="0" kern="1200" dirty="0">
                          <a:solidFill>
                            <a:schemeClr val="dk1"/>
                          </a:solidFill>
                          <a:effectLst/>
                          <a:latin typeface="+mn-lt"/>
                          <a:ea typeface="+mn-ea"/>
                          <a:cs typeface="+mn-cs"/>
                        </a:rPr>
                        <a:t>0.818</a:t>
                      </a:r>
                      <a:endParaRPr lang="en-SG" sz="1000" dirty="0"/>
                    </a:p>
                  </a:txBody>
                  <a:tcPr marL="68580" marR="68580" marT="34290" marB="34290"/>
                </a:tc>
                <a:tc>
                  <a:txBody>
                    <a:bodyPr/>
                    <a:lstStyle/>
                    <a:p>
                      <a:pPr algn="l"/>
                      <a:r>
                        <a:rPr lang="en-SG" sz="1400" b="0" i="0" kern="1200" dirty="0">
                          <a:solidFill>
                            <a:schemeClr val="dk1"/>
                          </a:solidFill>
                          <a:effectLst/>
                          <a:latin typeface="+mn-lt"/>
                          <a:ea typeface="+mn-ea"/>
                          <a:cs typeface="+mn-cs"/>
                        </a:rPr>
                        <a:t>0.888</a:t>
                      </a:r>
                      <a:endParaRPr lang="en-SG" sz="1000" dirty="0"/>
                    </a:p>
                  </a:txBody>
                  <a:tcPr marL="68580" marR="68580" marT="34290" marB="34290"/>
                </a:tc>
                <a:tc>
                  <a:txBody>
                    <a:bodyPr/>
                    <a:lstStyle/>
                    <a:p>
                      <a:pPr algn="l" fontAlgn="b"/>
                      <a:r>
                        <a:rPr lang="en-SG" sz="1400" b="0" i="0" kern="1200" dirty="0">
                          <a:solidFill>
                            <a:schemeClr val="dk1"/>
                          </a:solidFill>
                          <a:effectLst/>
                          <a:latin typeface="+mn-lt"/>
                          <a:ea typeface="+mn-ea"/>
                          <a:cs typeface="+mn-cs"/>
                        </a:rPr>
                        <a:t>1.012091</a:t>
                      </a:r>
                    </a:p>
                  </a:txBody>
                  <a:tcPr marL="7144" marR="7144" marT="7144" marB="0" anchor="b"/>
                </a:tc>
                <a:tc>
                  <a:txBody>
                    <a:bodyPr/>
                    <a:lstStyle/>
                    <a:p>
                      <a:pPr algn="l" fontAlgn="b"/>
                      <a:r>
                        <a:rPr lang="en-SG" sz="1400" b="0" i="0" kern="1200" dirty="0">
                          <a:solidFill>
                            <a:schemeClr val="dk1"/>
                          </a:solidFill>
                          <a:effectLst/>
                          <a:latin typeface="+mn-lt"/>
                          <a:ea typeface="+mn-ea"/>
                          <a:cs typeface="+mn-cs"/>
                        </a:rPr>
                        <a:t>0.733429</a:t>
                      </a:r>
                    </a:p>
                  </a:txBody>
                  <a:tcPr marL="7144" marR="7144" marT="7144" marB="0" anchor="b"/>
                </a:tc>
                <a:tc>
                  <a:txBody>
                    <a:bodyPr/>
                    <a:lstStyle/>
                    <a:p>
                      <a:pPr algn="l" fontAlgn="b"/>
                      <a:r>
                        <a:rPr lang="en-SG" sz="1400" b="0" i="0" kern="1200" dirty="0">
                          <a:solidFill>
                            <a:schemeClr val="dk1"/>
                          </a:solidFill>
                          <a:effectLst/>
                          <a:latin typeface="+mn-lt"/>
                          <a:ea typeface="+mn-ea"/>
                          <a:cs typeface="+mn-cs"/>
                        </a:rPr>
                        <a:t>1</a:t>
                      </a:r>
                    </a:p>
                  </a:txBody>
                  <a:tcPr marL="7144" marR="7144" marT="7144" marB="0" anchor="b"/>
                </a:tc>
                <a:tc>
                  <a:txBody>
                    <a:bodyPr/>
                    <a:lstStyle/>
                    <a:p>
                      <a:pPr algn="l" fontAlgn="b"/>
                      <a:r>
                        <a:rPr lang="en-SG" sz="1400" b="0" i="0" kern="1200" dirty="0">
                          <a:solidFill>
                            <a:schemeClr val="dk1"/>
                          </a:solidFill>
                          <a:effectLst/>
                          <a:latin typeface="+mn-lt"/>
                          <a:ea typeface="+mn-ea"/>
                          <a:cs typeface="+mn-cs"/>
                        </a:rPr>
                        <a:t>-0.26657</a:t>
                      </a:r>
                    </a:p>
                  </a:txBody>
                  <a:tcPr marL="7144" marR="7144" marT="7144" marB="0" anchor="b"/>
                </a:tc>
                <a:extLst>
                  <a:ext uri="{0D108BD9-81ED-4DB2-BD59-A6C34878D82A}">
                    <a16:rowId xmlns:a16="http://schemas.microsoft.com/office/drawing/2014/main" val="3864791108"/>
                  </a:ext>
                </a:extLst>
              </a:tr>
              <a:tr h="301466">
                <a:tc>
                  <a:txBody>
                    <a:bodyPr/>
                    <a:lstStyle/>
                    <a:p>
                      <a:pPr algn="l"/>
                      <a:r>
                        <a:rPr lang="en-SG" sz="1400" b="0" i="0" kern="1200" dirty="0">
                          <a:solidFill>
                            <a:schemeClr val="dk1"/>
                          </a:solidFill>
                          <a:effectLst/>
                          <a:latin typeface="+mn-lt"/>
                          <a:ea typeface="+mn-ea"/>
                          <a:cs typeface="+mn-cs"/>
                        </a:rPr>
                        <a:t>0.727</a:t>
                      </a:r>
                      <a:endParaRPr lang="en-SG" sz="1000" dirty="0"/>
                    </a:p>
                  </a:txBody>
                  <a:tcPr marL="68580" marR="68580" marT="34290" marB="34290"/>
                </a:tc>
                <a:tc>
                  <a:txBody>
                    <a:bodyPr/>
                    <a:lstStyle/>
                    <a:p>
                      <a:pPr algn="l"/>
                      <a:r>
                        <a:rPr lang="en-SG" sz="1400" b="0" i="0" kern="1200" dirty="0">
                          <a:solidFill>
                            <a:schemeClr val="dk1"/>
                          </a:solidFill>
                          <a:effectLst/>
                          <a:latin typeface="+mn-lt"/>
                          <a:ea typeface="+mn-ea"/>
                          <a:cs typeface="+mn-cs"/>
                        </a:rPr>
                        <a:t>0.833</a:t>
                      </a:r>
                      <a:endParaRPr lang="en-SG" sz="1000" dirty="0"/>
                    </a:p>
                  </a:txBody>
                  <a:tcPr marL="68580" marR="68580" marT="34290" marB="34290"/>
                </a:tc>
                <a:tc>
                  <a:txBody>
                    <a:bodyPr/>
                    <a:lstStyle/>
                    <a:p>
                      <a:pPr algn="l" fontAlgn="b"/>
                      <a:r>
                        <a:rPr lang="en-SG" sz="1400" b="0" i="0" kern="1200" dirty="0">
                          <a:solidFill>
                            <a:schemeClr val="dk1"/>
                          </a:solidFill>
                          <a:effectLst/>
                          <a:latin typeface="+mn-lt"/>
                          <a:ea typeface="+mn-ea"/>
                          <a:cs typeface="+mn-cs"/>
                        </a:rPr>
                        <a:t>0.868734</a:t>
                      </a:r>
                    </a:p>
                  </a:txBody>
                  <a:tcPr marL="7144" marR="7144" marT="7144" marB="0" anchor="b"/>
                </a:tc>
                <a:tc>
                  <a:txBody>
                    <a:bodyPr/>
                    <a:lstStyle/>
                    <a:p>
                      <a:pPr algn="l" fontAlgn="b"/>
                      <a:r>
                        <a:rPr lang="en-SG" sz="1400" b="0" i="0" kern="1200" dirty="0">
                          <a:solidFill>
                            <a:schemeClr val="dk1"/>
                          </a:solidFill>
                          <a:effectLst/>
                          <a:latin typeface="+mn-lt"/>
                          <a:ea typeface="+mn-ea"/>
                          <a:cs typeface="+mn-cs"/>
                        </a:rPr>
                        <a:t>0.704482</a:t>
                      </a:r>
                    </a:p>
                  </a:txBody>
                  <a:tcPr marL="7144" marR="7144" marT="7144" marB="0" anchor="b"/>
                </a:tc>
                <a:tc>
                  <a:txBody>
                    <a:bodyPr/>
                    <a:lstStyle/>
                    <a:p>
                      <a:pPr algn="l" fontAlgn="b"/>
                      <a:r>
                        <a:rPr lang="en-SG" sz="1400" b="0" i="0" kern="1200" dirty="0">
                          <a:solidFill>
                            <a:schemeClr val="dk1"/>
                          </a:solidFill>
                          <a:effectLst/>
                          <a:latin typeface="+mn-lt"/>
                          <a:ea typeface="+mn-ea"/>
                          <a:cs typeface="+mn-cs"/>
                        </a:rPr>
                        <a:t>1</a:t>
                      </a:r>
                    </a:p>
                  </a:txBody>
                  <a:tcPr marL="7144" marR="7144" marT="7144" marB="0" anchor="b"/>
                </a:tc>
                <a:tc>
                  <a:txBody>
                    <a:bodyPr/>
                    <a:lstStyle/>
                    <a:p>
                      <a:pPr algn="l" fontAlgn="b"/>
                      <a:r>
                        <a:rPr lang="en-SG" sz="1400" b="0" i="0" kern="1200" dirty="0">
                          <a:solidFill>
                            <a:schemeClr val="dk1"/>
                          </a:solidFill>
                          <a:effectLst/>
                          <a:latin typeface="+mn-lt"/>
                          <a:ea typeface="+mn-ea"/>
                          <a:cs typeface="+mn-cs"/>
                        </a:rPr>
                        <a:t>-0.29552</a:t>
                      </a:r>
                    </a:p>
                  </a:txBody>
                  <a:tcPr marL="7144" marR="7144" marT="7144" marB="0" anchor="b"/>
                </a:tc>
                <a:extLst>
                  <a:ext uri="{0D108BD9-81ED-4DB2-BD59-A6C34878D82A}">
                    <a16:rowId xmlns:a16="http://schemas.microsoft.com/office/drawing/2014/main" val="4025156049"/>
                  </a:ext>
                </a:extLst>
              </a:tr>
              <a:tr h="301466">
                <a:tc>
                  <a:txBody>
                    <a:bodyPr/>
                    <a:lstStyle/>
                    <a:p>
                      <a:pPr algn="l"/>
                      <a:r>
                        <a:rPr lang="en-SG" sz="1000" dirty="0"/>
                        <a:t>0</a:t>
                      </a:r>
                    </a:p>
                  </a:txBody>
                  <a:tcPr marL="68580" marR="68580" marT="34290" marB="34290"/>
                </a:tc>
                <a:tc>
                  <a:txBody>
                    <a:bodyPr/>
                    <a:lstStyle/>
                    <a:p>
                      <a:pPr algn="l"/>
                      <a:r>
                        <a:rPr lang="en-SG" sz="1400" b="0" i="0" kern="1200" dirty="0">
                          <a:solidFill>
                            <a:schemeClr val="dk1"/>
                          </a:solidFill>
                          <a:effectLst/>
                          <a:latin typeface="+mn-lt"/>
                          <a:ea typeface="+mn-ea"/>
                          <a:cs typeface="+mn-cs"/>
                        </a:rPr>
                        <a:t>0. </a:t>
                      </a:r>
                      <a:endParaRPr lang="en-SG" sz="1000" dirty="0"/>
                    </a:p>
                  </a:txBody>
                  <a:tcPr marL="68580" marR="68580" marT="34290" marB="34290"/>
                </a:tc>
                <a:tc>
                  <a:txBody>
                    <a:bodyPr/>
                    <a:lstStyle/>
                    <a:p>
                      <a:pPr algn="l" fontAlgn="b"/>
                      <a:r>
                        <a:rPr lang="en-SG" sz="1400" b="0" i="0" kern="1200" dirty="0">
                          <a:solidFill>
                            <a:schemeClr val="dk1"/>
                          </a:solidFill>
                          <a:effectLst/>
                          <a:latin typeface="+mn-lt"/>
                          <a:ea typeface="+mn-ea"/>
                          <a:cs typeface="+mn-cs"/>
                        </a:rPr>
                        <a:t>0</a:t>
                      </a:r>
                    </a:p>
                  </a:txBody>
                  <a:tcPr marL="7144" marR="7144" marT="7144" marB="0" anchor="b"/>
                </a:tc>
                <a:tc>
                  <a:txBody>
                    <a:bodyPr/>
                    <a:lstStyle/>
                    <a:p>
                      <a:pPr algn="l" fontAlgn="b"/>
                      <a:r>
                        <a:rPr lang="en-SG" sz="1400" b="0" i="0" kern="1200" dirty="0">
                          <a:solidFill>
                            <a:schemeClr val="dk1"/>
                          </a:solidFill>
                          <a:effectLst/>
                          <a:latin typeface="+mn-lt"/>
                          <a:ea typeface="+mn-ea"/>
                          <a:cs typeface="+mn-cs"/>
                        </a:rPr>
                        <a:t>0.5</a:t>
                      </a:r>
                    </a:p>
                  </a:txBody>
                  <a:tcPr marL="7144" marR="7144" marT="7144" marB="0" anchor="b"/>
                </a:tc>
                <a:tc>
                  <a:txBody>
                    <a:bodyPr/>
                    <a:lstStyle/>
                    <a:p>
                      <a:pPr algn="l" fontAlgn="b"/>
                      <a:r>
                        <a:rPr lang="en-SG" sz="1400" b="0" i="0" kern="1200" dirty="0">
                          <a:solidFill>
                            <a:schemeClr val="dk1"/>
                          </a:solidFill>
                          <a:effectLst/>
                          <a:latin typeface="+mn-lt"/>
                          <a:ea typeface="+mn-ea"/>
                          <a:cs typeface="+mn-cs"/>
                        </a:rPr>
                        <a:t>0</a:t>
                      </a:r>
                    </a:p>
                  </a:txBody>
                  <a:tcPr marL="7144" marR="7144" marT="7144" marB="0" anchor="b"/>
                </a:tc>
                <a:tc>
                  <a:txBody>
                    <a:bodyPr/>
                    <a:lstStyle/>
                    <a:p>
                      <a:pPr algn="l" fontAlgn="b"/>
                      <a:r>
                        <a:rPr lang="en-SG" sz="1400" b="0" i="0" kern="1200" dirty="0">
                          <a:solidFill>
                            <a:schemeClr val="dk1"/>
                          </a:solidFill>
                          <a:effectLst/>
                          <a:latin typeface="+mn-lt"/>
                          <a:ea typeface="+mn-ea"/>
                          <a:cs typeface="+mn-cs"/>
                        </a:rPr>
                        <a:t>0.5</a:t>
                      </a:r>
                    </a:p>
                  </a:txBody>
                  <a:tcPr marL="7144" marR="7144" marT="7144" marB="0" anchor="b"/>
                </a:tc>
                <a:extLst>
                  <a:ext uri="{0D108BD9-81ED-4DB2-BD59-A6C34878D82A}">
                    <a16:rowId xmlns:a16="http://schemas.microsoft.com/office/drawing/2014/main" val="4130892296"/>
                  </a:ext>
                </a:extLst>
              </a:tr>
              <a:tr h="301466">
                <a:tc>
                  <a:txBody>
                    <a:bodyPr/>
                    <a:lstStyle/>
                    <a:p>
                      <a:pPr algn="l"/>
                      <a:r>
                        <a:rPr lang="en-SG" sz="1400" b="0" i="0" kern="1200" dirty="0">
                          <a:solidFill>
                            <a:schemeClr val="dk1"/>
                          </a:solidFill>
                          <a:effectLst/>
                          <a:latin typeface="+mn-lt"/>
                          <a:ea typeface="+mn-ea"/>
                          <a:cs typeface="+mn-cs"/>
                        </a:rPr>
                        <a:t>0.364</a:t>
                      </a:r>
                      <a:endParaRPr lang="en-SG" sz="1000" dirty="0"/>
                    </a:p>
                  </a:txBody>
                  <a:tcPr marL="68580" marR="68580" marT="34290" marB="34290"/>
                </a:tc>
                <a:tc>
                  <a:txBody>
                    <a:bodyPr/>
                    <a:lstStyle/>
                    <a:p>
                      <a:pPr algn="l"/>
                      <a:r>
                        <a:rPr lang="en-SG" sz="1400" b="0" i="0" kern="1200" dirty="0">
                          <a:solidFill>
                            <a:schemeClr val="dk1"/>
                          </a:solidFill>
                          <a:effectLst/>
                          <a:latin typeface="+mn-lt"/>
                          <a:ea typeface="+mn-ea"/>
                          <a:cs typeface="+mn-cs"/>
                        </a:rPr>
                        <a:t>0.611</a:t>
                      </a:r>
                      <a:endParaRPr lang="en-SG" sz="1000" dirty="0"/>
                    </a:p>
                  </a:txBody>
                  <a:tcPr marL="68580" marR="68580" marT="34290" marB="34290"/>
                </a:tc>
                <a:tc>
                  <a:txBody>
                    <a:bodyPr/>
                    <a:lstStyle/>
                    <a:p>
                      <a:pPr algn="l" fontAlgn="b"/>
                      <a:r>
                        <a:rPr lang="en-SG" sz="1400" b="0" i="0" kern="1200" dirty="0">
                          <a:solidFill>
                            <a:schemeClr val="dk1"/>
                          </a:solidFill>
                          <a:effectLst/>
                          <a:latin typeface="+mn-lt"/>
                          <a:ea typeface="+mn-ea"/>
                          <a:cs typeface="+mn-cs"/>
                        </a:rPr>
                        <a:t>0.298711</a:t>
                      </a:r>
                    </a:p>
                  </a:txBody>
                  <a:tcPr marL="7144" marR="7144" marT="7144" marB="0" anchor="b"/>
                </a:tc>
                <a:tc>
                  <a:txBody>
                    <a:bodyPr/>
                    <a:lstStyle/>
                    <a:p>
                      <a:pPr algn="l" fontAlgn="b"/>
                      <a:r>
                        <a:rPr lang="en-SG" sz="1400" b="0" i="0" kern="1200" dirty="0">
                          <a:solidFill>
                            <a:schemeClr val="dk1"/>
                          </a:solidFill>
                          <a:effectLst/>
                          <a:latin typeface="+mn-lt"/>
                          <a:ea typeface="+mn-ea"/>
                          <a:cs typeface="+mn-cs"/>
                        </a:rPr>
                        <a:t>0.574127</a:t>
                      </a:r>
                    </a:p>
                  </a:txBody>
                  <a:tcPr marL="7144" marR="7144" marT="7144" marB="0" anchor="b"/>
                </a:tc>
                <a:tc>
                  <a:txBody>
                    <a:bodyPr/>
                    <a:lstStyle/>
                    <a:p>
                      <a:pPr algn="l" fontAlgn="b"/>
                      <a:r>
                        <a:rPr lang="en-SG" sz="1400" b="0" i="0" kern="1200" dirty="0">
                          <a:solidFill>
                            <a:schemeClr val="dk1"/>
                          </a:solidFill>
                          <a:effectLst/>
                          <a:latin typeface="+mn-lt"/>
                          <a:ea typeface="+mn-ea"/>
                          <a:cs typeface="+mn-cs"/>
                        </a:rPr>
                        <a:t>0</a:t>
                      </a:r>
                    </a:p>
                  </a:txBody>
                  <a:tcPr marL="7144" marR="7144" marT="7144" marB="0" anchor="b"/>
                </a:tc>
                <a:tc>
                  <a:txBody>
                    <a:bodyPr/>
                    <a:lstStyle/>
                    <a:p>
                      <a:pPr algn="l" fontAlgn="b"/>
                      <a:r>
                        <a:rPr lang="en-SG" sz="1400" b="0" i="0" kern="1200" dirty="0">
                          <a:solidFill>
                            <a:schemeClr val="dk1"/>
                          </a:solidFill>
                          <a:effectLst/>
                          <a:latin typeface="+mn-lt"/>
                          <a:ea typeface="+mn-ea"/>
                          <a:cs typeface="+mn-cs"/>
                        </a:rPr>
                        <a:t>0.574127</a:t>
                      </a:r>
                    </a:p>
                  </a:txBody>
                  <a:tcPr marL="7144" marR="7144" marT="7144" marB="0" anchor="b"/>
                </a:tc>
                <a:extLst>
                  <a:ext uri="{0D108BD9-81ED-4DB2-BD59-A6C34878D82A}">
                    <a16:rowId xmlns:a16="http://schemas.microsoft.com/office/drawing/2014/main" val="1491861930"/>
                  </a:ext>
                </a:extLst>
              </a:tr>
              <a:tr h="301466">
                <a:tc>
                  <a:txBody>
                    <a:bodyPr/>
                    <a:lstStyle/>
                    <a:p>
                      <a:pPr algn="l"/>
                      <a:r>
                        <a:rPr lang="en-SG" sz="1400" b="0" i="0" kern="1200" dirty="0">
                          <a:solidFill>
                            <a:schemeClr val="dk1"/>
                          </a:solidFill>
                          <a:effectLst/>
                          <a:latin typeface="+mn-lt"/>
                          <a:ea typeface="+mn-ea"/>
                          <a:cs typeface="+mn-cs"/>
                        </a:rPr>
                        <a:t>1</a:t>
                      </a:r>
                      <a:endParaRPr lang="en-SG" sz="1000" dirty="0"/>
                    </a:p>
                  </a:txBody>
                  <a:tcPr marL="68580" marR="68580" marT="34290" marB="34290"/>
                </a:tc>
                <a:tc>
                  <a:txBody>
                    <a:bodyPr/>
                    <a:lstStyle/>
                    <a:p>
                      <a:pPr algn="l"/>
                      <a:r>
                        <a:rPr lang="en-SG" sz="1400" b="0" i="0" kern="1200" dirty="0">
                          <a:solidFill>
                            <a:schemeClr val="dk1"/>
                          </a:solidFill>
                          <a:effectLst/>
                          <a:latin typeface="+mn-lt"/>
                          <a:ea typeface="+mn-ea"/>
                          <a:cs typeface="+mn-cs"/>
                        </a:rPr>
                        <a:t>0.778</a:t>
                      </a:r>
                      <a:endParaRPr lang="en-SG" sz="1000" dirty="0"/>
                    </a:p>
                  </a:txBody>
                  <a:tcPr marL="68580" marR="68580" marT="34290" marB="34290"/>
                </a:tc>
                <a:tc>
                  <a:txBody>
                    <a:bodyPr/>
                    <a:lstStyle/>
                    <a:p>
                      <a:pPr algn="l" fontAlgn="b"/>
                      <a:r>
                        <a:rPr lang="en-SG" sz="1400" b="0" i="0" kern="1200" dirty="0">
                          <a:solidFill>
                            <a:schemeClr val="dk1"/>
                          </a:solidFill>
                          <a:effectLst/>
                          <a:latin typeface="+mn-lt"/>
                          <a:ea typeface="+mn-ea"/>
                          <a:cs typeface="+mn-cs"/>
                        </a:rPr>
                        <a:t>1.453377</a:t>
                      </a:r>
                    </a:p>
                  </a:txBody>
                  <a:tcPr marL="7144" marR="7144" marT="7144" marB="0" anchor="b"/>
                </a:tc>
                <a:tc>
                  <a:txBody>
                    <a:bodyPr/>
                    <a:lstStyle/>
                    <a:p>
                      <a:pPr algn="l" fontAlgn="b"/>
                      <a:r>
                        <a:rPr lang="en-SG" sz="1400" b="0" i="0" kern="1200" dirty="0">
                          <a:solidFill>
                            <a:schemeClr val="dk1"/>
                          </a:solidFill>
                          <a:effectLst/>
                          <a:latin typeface="+mn-lt"/>
                          <a:ea typeface="+mn-ea"/>
                          <a:cs typeface="+mn-cs"/>
                        </a:rPr>
                        <a:t>0.810518</a:t>
                      </a:r>
                    </a:p>
                  </a:txBody>
                  <a:tcPr marL="7144" marR="7144" marT="7144" marB="0" anchor="b"/>
                </a:tc>
                <a:tc>
                  <a:txBody>
                    <a:bodyPr/>
                    <a:lstStyle/>
                    <a:p>
                      <a:pPr algn="l" fontAlgn="b"/>
                      <a:r>
                        <a:rPr lang="en-SG" sz="1400" b="0" i="0" kern="1200" dirty="0">
                          <a:solidFill>
                            <a:schemeClr val="dk1"/>
                          </a:solidFill>
                          <a:effectLst/>
                          <a:latin typeface="+mn-lt"/>
                          <a:ea typeface="+mn-ea"/>
                          <a:cs typeface="+mn-cs"/>
                        </a:rPr>
                        <a:t>0</a:t>
                      </a:r>
                    </a:p>
                  </a:txBody>
                  <a:tcPr marL="7144" marR="7144" marT="7144" marB="0" anchor="b"/>
                </a:tc>
                <a:tc>
                  <a:txBody>
                    <a:bodyPr/>
                    <a:lstStyle/>
                    <a:p>
                      <a:pPr algn="l" fontAlgn="b"/>
                      <a:r>
                        <a:rPr lang="en-SG" sz="1400" b="0" i="0" kern="1200" dirty="0">
                          <a:solidFill>
                            <a:schemeClr val="dk1"/>
                          </a:solidFill>
                          <a:effectLst/>
                          <a:latin typeface="+mn-lt"/>
                          <a:ea typeface="+mn-ea"/>
                          <a:cs typeface="+mn-cs"/>
                        </a:rPr>
                        <a:t>0.810518</a:t>
                      </a:r>
                    </a:p>
                  </a:txBody>
                  <a:tcPr marL="7144" marR="7144" marT="7144" marB="0" anchor="b"/>
                </a:tc>
                <a:extLst>
                  <a:ext uri="{0D108BD9-81ED-4DB2-BD59-A6C34878D82A}">
                    <a16:rowId xmlns:a16="http://schemas.microsoft.com/office/drawing/2014/main" val="403319589"/>
                  </a:ext>
                </a:extLst>
              </a:tr>
              <a:tr h="301466">
                <a:tc>
                  <a:txBody>
                    <a:bodyPr/>
                    <a:lstStyle/>
                    <a:p>
                      <a:pPr algn="l"/>
                      <a:r>
                        <a:rPr lang="en-SG" sz="1400" b="0" i="0" kern="1200" dirty="0">
                          <a:solidFill>
                            <a:schemeClr val="dk1"/>
                          </a:solidFill>
                          <a:effectLst/>
                          <a:latin typeface="+mn-lt"/>
                          <a:ea typeface="+mn-ea"/>
                          <a:cs typeface="+mn-cs"/>
                        </a:rPr>
                        <a:t>0.545</a:t>
                      </a:r>
                      <a:endParaRPr lang="en-SG" sz="1000" dirty="0"/>
                    </a:p>
                  </a:txBody>
                  <a:tcPr marL="68580" marR="68580" marT="34290" marB="34290"/>
                </a:tc>
                <a:tc>
                  <a:txBody>
                    <a:bodyPr/>
                    <a:lstStyle/>
                    <a:p>
                      <a:pPr algn="l"/>
                      <a:r>
                        <a:rPr lang="en-SG" sz="1400" b="0" i="0" kern="1200" dirty="0">
                          <a:solidFill>
                            <a:schemeClr val="dk1"/>
                          </a:solidFill>
                          <a:effectLst/>
                          <a:latin typeface="+mn-lt"/>
                          <a:ea typeface="+mn-ea"/>
                          <a:cs typeface="+mn-cs"/>
                        </a:rPr>
                        <a:t>0.778</a:t>
                      </a:r>
                      <a:endParaRPr lang="en-SG" sz="1000" dirty="0"/>
                    </a:p>
                  </a:txBody>
                  <a:tcPr marL="68580" marR="68580" marT="34290" marB="34290"/>
                </a:tc>
                <a:tc>
                  <a:txBody>
                    <a:bodyPr/>
                    <a:lstStyle/>
                    <a:p>
                      <a:pPr algn="l" fontAlgn="b"/>
                      <a:r>
                        <a:rPr lang="en-SG" sz="1400" b="0" i="0" kern="1200" dirty="0">
                          <a:solidFill>
                            <a:schemeClr val="dk1"/>
                          </a:solidFill>
                          <a:effectLst/>
                          <a:latin typeface="+mn-lt"/>
                          <a:ea typeface="+mn-ea"/>
                          <a:cs typeface="+mn-cs"/>
                        </a:rPr>
                        <a:t>0.543377</a:t>
                      </a:r>
                    </a:p>
                  </a:txBody>
                  <a:tcPr marL="7144" marR="7144" marT="7144" marB="0" anchor="b"/>
                </a:tc>
                <a:tc>
                  <a:txBody>
                    <a:bodyPr/>
                    <a:lstStyle/>
                    <a:p>
                      <a:pPr algn="l" fontAlgn="b"/>
                      <a:r>
                        <a:rPr lang="en-SG" sz="1400" b="0" i="0" kern="1200" dirty="0">
                          <a:solidFill>
                            <a:schemeClr val="dk1"/>
                          </a:solidFill>
                          <a:effectLst/>
                          <a:latin typeface="+mn-lt"/>
                          <a:ea typeface="+mn-ea"/>
                          <a:cs typeface="+mn-cs"/>
                        </a:rPr>
                        <a:t>0.632598</a:t>
                      </a:r>
                    </a:p>
                  </a:txBody>
                  <a:tcPr marL="7144" marR="7144" marT="7144" marB="0" anchor="b"/>
                </a:tc>
                <a:tc>
                  <a:txBody>
                    <a:bodyPr/>
                    <a:lstStyle/>
                    <a:p>
                      <a:pPr algn="l" fontAlgn="b"/>
                      <a:r>
                        <a:rPr lang="en-SG" sz="1400" b="0" i="0" kern="1200" dirty="0">
                          <a:solidFill>
                            <a:schemeClr val="dk1"/>
                          </a:solidFill>
                          <a:effectLst/>
                          <a:latin typeface="+mn-lt"/>
                          <a:ea typeface="+mn-ea"/>
                          <a:cs typeface="+mn-cs"/>
                        </a:rPr>
                        <a:t>0</a:t>
                      </a:r>
                    </a:p>
                  </a:txBody>
                  <a:tcPr marL="7144" marR="7144" marT="7144" marB="0" anchor="b"/>
                </a:tc>
                <a:tc>
                  <a:txBody>
                    <a:bodyPr/>
                    <a:lstStyle/>
                    <a:p>
                      <a:pPr algn="l" fontAlgn="b"/>
                      <a:r>
                        <a:rPr lang="en-SG" sz="1400" b="0" i="0" kern="1200" dirty="0">
                          <a:solidFill>
                            <a:schemeClr val="dk1"/>
                          </a:solidFill>
                          <a:effectLst/>
                          <a:latin typeface="+mn-lt"/>
                          <a:ea typeface="+mn-ea"/>
                          <a:cs typeface="+mn-cs"/>
                        </a:rPr>
                        <a:t>0.632598</a:t>
                      </a:r>
                    </a:p>
                  </a:txBody>
                  <a:tcPr marL="7144" marR="7144" marT="7144" marB="0" anchor="b"/>
                </a:tc>
                <a:extLst>
                  <a:ext uri="{0D108BD9-81ED-4DB2-BD59-A6C34878D82A}">
                    <a16:rowId xmlns:a16="http://schemas.microsoft.com/office/drawing/2014/main" val="3236890172"/>
                  </a:ext>
                </a:extLst>
              </a:tr>
            </a:tbl>
          </a:graphicData>
        </a:graphic>
      </p:graphicFrame>
      <p:sp>
        <p:nvSpPr>
          <p:cNvPr id="8" name="TextBox 7">
            <a:extLst>
              <a:ext uri="{FF2B5EF4-FFF2-40B4-BE49-F238E27FC236}">
                <a16:creationId xmlns:a16="http://schemas.microsoft.com/office/drawing/2014/main" id="{25EDA9B5-4A06-4E7A-9B08-1A8F39561823}"/>
              </a:ext>
            </a:extLst>
          </p:cNvPr>
          <p:cNvSpPr txBox="1"/>
          <p:nvPr/>
        </p:nvSpPr>
        <p:spPr>
          <a:xfrm>
            <a:off x="5612731" y="2789799"/>
            <a:ext cx="3624390" cy="3208571"/>
          </a:xfrm>
          <a:prstGeom prst="rect">
            <a:avLst/>
          </a:prstGeom>
          <a:noFill/>
        </p:spPr>
        <p:txBody>
          <a:bodyPr wrap="none" rtlCol="0">
            <a:spAutoFit/>
          </a:bodyPr>
          <a:lstStyle/>
          <a:p>
            <a:pPr lvl="0">
              <a:defRPr/>
            </a:pPr>
            <a:r>
              <a:rPr lang="en-SG" sz="1350" dirty="0"/>
              <a:t>Gradient  </a:t>
            </a:r>
          </a:p>
          <a:p>
            <a:pPr lvl="0">
              <a:defRPr/>
            </a:pPr>
            <a:r>
              <a:rPr lang="en-SG" sz="1350" dirty="0"/>
              <a:t>= X.T dot (sigmoid(X dot params) - y))</a:t>
            </a:r>
          </a:p>
          <a:p>
            <a:pPr lvl="0">
              <a:defRPr/>
            </a:pPr>
            <a:r>
              <a:rPr lang="en-SG" sz="1350" dirty="0"/>
              <a:t>= [0.711565, 0.760493]                 </a:t>
            </a:r>
          </a:p>
          <a:p>
            <a:pPr lvl="0">
              <a:defRPr/>
            </a:pPr>
            <a:endParaRPr lang="en-SG" sz="1350" dirty="0"/>
          </a:p>
          <a:p>
            <a:pPr lvl="0">
              <a:defRPr/>
            </a:pPr>
            <a:r>
              <a:rPr lang="en-SG" sz="1350" dirty="0"/>
              <a:t>New weights</a:t>
            </a:r>
          </a:p>
          <a:p>
            <a:pPr lvl="0">
              <a:defRPr/>
            </a:pPr>
            <a:r>
              <a:rPr lang="en-SG" sz="1350" dirty="0"/>
              <a:t>= </a:t>
            </a:r>
            <a:r>
              <a:rPr lang="en-SG" sz="1350" dirty="0">
                <a:highlight>
                  <a:srgbClr val="FF00FF"/>
                </a:highlight>
              </a:rPr>
              <a:t>[</a:t>
            </a:r>
            <a:r>
              <a:rPr lang="en-US" sz="1350" dirty="0">
                <a:highlight>
                  <a:srgbClr val="FF00FF"/>
                </a:highlight>
              </a:rPr>
              <a:t>2, -0.7026] – 0.2/7*</a:t>
            </a:r>
            <a:r>
              <a:rPr lang="en-SG" sz="1350" dirty="0">
                <a:highlight>
                  <a:srgbClr val="FF00FF"/>
                </a:highlight>
              </a:rPr>
              <a:t>[0.711565, 0.760493]</a:t>
            </a:r>
          </a:p>
          <a:p>
            <a:pPr lvl="0">
              <a:defRPr/>
            </a:pPr>
            <a:r>
              <a:rPr lang="en-SG" sz="1350" dirty="0"/>
              <a:t>= [1.97966975, -0.72430969]</a:t>
            </a:r>
          </a:p>
          <a:p>
            <a:pPr lvl="0">
              <a:defRPr/>
            </a:pPr>
            <a:endParaRPr lang="en-SG" sz="1350" dirty="0"/>
          </a:p>
          <a:p>
            <a:pPr lvl="0">
              <a:defRPr/>
            </a:pPr>
            <a:r>
              <a:rPr lang="en-SG" sz="1350" dirty="0"/>
              <a:t>Repeat the procedure with new weights:</a:t>
            </a:r>
          </a:p>
          <a:p>
            <a:pPr lvl="0">
              <a:defRPr/>
            </a:pPr>
            <a:r>
              <a:rPr lang="en-SG" sz="1350" dirty="0"/>
              <a:t>Numerical calculation for first 5 weights updates:</a:t>
            </a:r>
          </a:p>
          <a:p>
            <a:pPr lvl="0">
              <a:defRPr/>
            </a:pPr>
            <a:r>
              <a:rPr lang="en-US" sz="1350" dirty="0"/>
              <a:t>[ 2. , -0.7026 ]</a:t>
            </a:r>
          </a:p>
          <a:p>
            <a:pPr lvl="0">
              <a:defRPr/>
            </a:pPr>
            <a:r>
              <a:rPr lang="en-US" sz="1350" dirty="0"/>
              <a:t>, [ 1.97966975, -0.72430969]</a:t>
            </a:r>
          </a:p>
          <a:p>
            <a:pPr lvl="0">
              <a:defRPr/>
            </a:pPr>
            <a:r>
              <a:rPr lang="en-US" sz="1350" dirty="0"/>
              <a:t>, [ 1.96016867, -0.74510308]</a:t>
            </a:r>
          </a:p>
          <a:p>
            <a:pPr lvl="0">
              <a:defRPr/>
            </a:pPr>
            <a:r>
              <a:rPr lang="en-US" sz="1350" dirty="0"/>
              <a:t>, [ 1.9414751 , -0.7650052 ]</a:t>
            </a:r>
          </a:p>
          <a:p>
            <a:pPr lvl="0">
              <a:defRPr/>
            </a:pPr>
            <a:r>
              <a:rPr lang="en-US" sz="1350" dirty="0"/>
              <a:t>, [ 1.92356658, -0.78404182]])</a:t>
            </a:r>
            <a:endParaRPr lang="en-SG" sz="1350" dirty="0"/>
          </a:p>
        </p:txBody>
      </p:sp>
    </p:spTree>
    <p:extLst>
      <p:ext uri="{BB962C8B-B14F-4D97-AF65-F5344CB8AC3E}">
        <p14:creationId xmlns:p14="http://schemas.microsoft.com/office/powerpoint/2010/main" val="408889524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CAFC3D-F106-495C-A9AF-1C1232D9BAAB}"/>
              </a:ext>
            </a:extLst>
          </p:cNvPr>
          <p:cNvSpPr>
            <a:spLocks noGrp="1"/>
          </p:cNvSpPr>
          <p:nvPr>
            <p:ph type="title"/>
          </p:nvPr>
        </p:nvSpPr>
        <p:spPr/>
        <p:txBody>
          <a:bodyPr>
            <a:normAutofit/>
          </a:bodyPr>
          <a:lstStyle/>
          <a:p>
            <a:r>
              <a:rPr lang="en-SG" b="1" dirty="0">
                <a:latin typeface="+mn-lt"/>
                <a:cs typeface="Calibri Light"/>
              </a:rPr>
              <a:t>Gradient descent</a:t>
            </a:r>
            <a:r>
              <a:rPr lang="en-SG" sz="2250" b="1" dirty="0">
                <a:latin typeface="+mn-lt"/>
                <a:cs typeface="Calibri Light"/>
              </a:rPr>
              <a:t> </a:t>
            </a:r>
            <a:r>
              <a:rPr lang="en-SG" sz="2250" dirty="0">
                <a:latin typeface="+mn-lt"/>
                <a:cs typeface="Calibri Light"/>
              </a:rPr>
              <a:t>(Assume no bias)</a:t>
            </a:r>
            <a:br>
              <a:rPr lang="en-SG" sz="2250" dirty="0">
                <a:latin typeface="+mn-lt"/>
                <a:cs typeface="Calibri Light"/>
              </a:rPr>
            </a:br>
            <a:r>
              <a:rPr lang="en-SG" sz="2250" dirty="0">
                <a:latin typeface="+mn-lt"/>
                <a:cs typeface="Calibri Light"/>
              </a:rPr>
              <a:t>Ideal Coefficient --&gt; 1.0741 (Weight) -0.7026 (Height)</a:t>
            </a:r>
          </a:p>
        </p:txBody>
      </p:sp>
      <p:sp>
        <p:nvSpPr>
          <p:cNvPr id="3" name="TextBox 2">
            <a:extLst>
              <a:ext uri="{FF2B5EF4-FFF2-40B4-BE49-F238E27FC236}">
                <a16:creationId xmlns:a16="http://schemas.microsoft.com/office/drawing/2014/main" id="{5B3ABB6E-2A81-42D5-9A4E-13B7C8B1B070}"/>
              </a:ext>
            </a:extLst>
          </p:cNvPr>
          <p:cNvSpPr txBox="1"/>
          <p:nvPr/>
        </p:nvSpPr>
        <p:spPr>
          <a:xfrm>
            <a:off x="631372" y="2305051"/>
            <a:ext cx="7243297" cy="484748"/>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r>
              <a:rPr lang="en-SG" sz="1350" dirty="0"/>
              <a:t>Weights has changed to optimal after 1500 iterations @[[ 1.15798384] [-0.78034338]] </a:t>
            </a:r>
            <a:endParaRPr lang="en-US" sz="1350" dirty="0"/>
          </a:p>
          <a:p>
            <a:endParaRPr lang="en-US" sz="1350" dirty="0">
              <a:cs typeface="Calibri"/>
            </a:endParaRPr>
          </a:p>
        </p:txBody>
      </p:sp>
      <p:graphicFrame>
        <p:nvGraphicFramePr>
          <p:cNvPr id="5" name="Table 4">
            <a:extLst>
              <a:ext uri="{FF2B5EF4-FFF2-40B4-BE49-F238E27FC236}">
                <a16:creationId xmlns:a16="http://schemas.microsoft.com/office/drawing/2014/main" id="{967B1882-1B2A-4B37-98F9-9CA5553AE958}"/>
              </a:ext>
            </a:extLst>
          </p:cNvPr>
          <p:cNvGraphicFramePr>
            <a:graphicFrameLocks noGrp="1"/>
          </p:cNvGraphicFramePr>
          <p:nvPr/>
        </p:nvGraphicFramePr>
        <p:xfrm>
          <a:off x="628650" y="2650557"/>
          <a:ext cx="3804988" cy="2411728"/>
        </p:xfrm>
        <a:graphic>
          <a:graphicData uri="http://schemas.openxmlformats.org/drawingml/2006/table">
            <a:tbl>
              <a:tblPr firstRow="1" bandRow="1">
                <a:tableStyleId>{5C22544A-7EE6-4342-B048-85BDC9FD1C3A}</a:tableStyleId>
              </a:tblPr>
              <a:tblGrid>
                <a:gridCol w="823355">
                  <a:extLst>
                    <a:ext uri="{9D8B030D-6E8A-4147-A177-3AD203B41FA5}">
                      <a16:colId xmlns:a16="http://schemas.microsoft.com/office/drawing/2014/main" val="305825279"/>
                    </a:ext>
                  </a:extLst>
                </a:gridCol>
                <a:gridCol w="759997">
                  <a:extLst>
                    <a:ext uri="{9D8B030D-6E8A-4147-A177-3AD203B41FA5}">
                      <a16:colId xmlns:a16="http://schemas.microsoft.com/office/drawing/2014/main" val="3742589706"/>
                    </a:ext>
                  </a:extLst>
                </a:gridCol>
                <a:gridCol w="1110818">
                  <a:extLst>
                    <a:ext uri="{9D8B030D-6E8A-4147-A177-3AD203B41FA5}">
                      <a16:colId xmlns:a16="http://schemas.microsoft.com/office/drawing/2014/main" val="4225665586"/>
                    </a:ext>
                  </a:extLst>
                </a:gridCol>
                <a:gridCol w="1110818">
                  <a:extLst>
                    <a:ext uri="{9D8B030D-6E8A-4147-A177-3AD203B41FA5}">
                      <a16:colId xmlns:a16="http://schemas.microsoft.com/office/drawing/2014/main" val="1797016640"/>
                    </a:ext>
                  </a:extLst>
                </a:gridCol>
              </a:tblGrid>
              <a:tr h="301466">
                <a:tc>
                  <a:txBody>
                    <a:bodyPr/>
                    <a:lstStyle/>
                    <a:p>
                      <a:r>
                        <a:rPr lang="en-SG" sz="1000" dirty="0"/>
                        <a:t>Weight</a:t>
                      </a:r>
                    </a:p>
                  </a:txBody>
                  <a:tcPr marL="68580" marR="68580" marT="34290" marB="34290"/>
                </a:tc>
                <a:tc>
                  <a:txBody>
                    <a:bodyPr/>
                    <a:lstStyle/>
                    <a:p>
                      <a:r>
                        <a:rPr lang="en-SG" sz="1000" dirty="0"/>
                        <a:t>Height</a:t>
                      </a:r>
                    </a:p>
                  </a:txBody>
                  <a:tcPr marL="68580" marR="68580" marT="34290" marB="34290"/>
                </a:tc>
                <a:tc>
                  <a:txBody>
                    <a:bodyPr/>
                    <a:lstStyle/>
                    <a:p>
                      <a:r>
                        <a:rPr lang="en-SG" sz="1000" dirty="0"/>
                        <a:t>R</a:t>
                      </a:r>
                    </a:p>
                  </a:txBody>
                  <a:tcPr marL="68580" marR="68580" marT="34290" marB="34290"/>
                </a:tc>
                <a:tc>
                  <a:txBody>
                    <a:bodyPr/>
                    <a:lstStyle/>
                    <a:p>
                      <a:r>
                        <a:rPr lang="en-SG" sz="1000" dirty="0"/>
                        <a:t>Sigmoid</a:t>
                      </a:r>
                    </a:p>
                  </a:txBody>
                  <a:tcPr marL="68580" marR="68580" marT="34290" marB="34290"/>
                </a:tc>
                <a:extLst>
                  <a:ext uri="{0D108BD9-81ED-4DB2-BD59-A6C34878D82A}">
                    <a16:rowId xmlns:a16="http://schemas.microsoft.com/office/drawing/2014/main" val="1759129770"/>
                  </a:ext>
                </a:extLst>
              </a:tr>
              <a:tr h="301466">
                <a:tc>
                  <a:txBody>
                    <a:bodyPr/>
                    <a:lstStyle/>
                    <a:p>
                      <a:pPr algn="l"/>
                      <a:r>
                        <a:rPr lang="en-SG" sz="1400" b="0" i="0" kern="1200" dirty="0">
                          <a:solidFill>
                            <a:schemeClr val="dk1"/>
                          </a:solidFill>
                          <a:effectLst/>
                          <a:latin typeface="+mn-lt"/>
                          <a:ea typeface="+mn-ea"/>
                          <a:cs typeface="+mn-cs"/>
                        </a:rPr>
                        <a:t>0.955</a:t>
                      </a:r>
                      <a:endParaRPr lang="en-SG" sz="1000" dirty="0"/>
                    </a:p>
                  </a:txBody>
                  <a:tcPr marL="68580" marR="68580" marT="34290" marB="34290"/>
                </a:tc>
                <a:tc>
                  <a:txBody>
                    <a:bodyPr/>
                    <a:lstStyle/>
                    <a:p>
                      <a:pPr algn="l"/>
                      <a:r>
                        <a:rPr lang="en-SG" sz="1400" b="0" i="0" kern="1200" dirty="0">
                          <a:solidFill>
                            <a:schemeClr val="dk1"/>
                          </a:solidFill>
                          <a:effectLst/>
                          <a:latin typeface="+mn-lt"/>
                          <a:ea typeface="+mn-ea"/>
                          <a:cs typeface="+mn-cs"/>
                        </a:rPr>
                        <a:t>1.</a:t>
                      </a:r>
                      <a:endParaRPr lang="en-SG" sz="1000" dirty="0"/>
                    </a:p>
                  </a:txBody>
                  <a:tcPr marL="68580" marR="68580" marT="34290" marB="34290"/>
                </a:tc>
                <a:tc>
                  <a:txBody>
                    <a:bodyPr/>
                    <a:lstStyle/>
                    <a:p>
                      <a:pPr algn="l" fontAlgn="b"/>
                      <a:r>
                        <a:rPr lang="en-SG" sz="1400" b="0" i="0" kern="1200" dirty="0">
                          <a:solidFill>
                            <a:schemeClr val="dk1"/>
                          </a:solidFill>
                          <a:effectLst/>
                          <a:latin typeface="+mn-lt"/>
                          <a:ea typeface="+mn-ea"/>
                          <a:cs typeface="+mn-cs"/>
                        </a:rPr>
                        <a:t>1.2074</a:t>
                      </a:r>
                    </a:p>
                  </a:txBody>
                  <a:tcPr marL="7144" marR="7144" marT="7144" marB="0" anchor="b"/>
                </a:tc>
                <a:tc>
                  <a:txBody>
                    <a:bodyPr/>
                    <a:lstStyle/>
                    <a:p>
                      <a:pPr algn="l" fontAlgn="b"/>
                      <a:r>
                        <a:rPr lang="en-SG" sz="1400" b="0" i="0" kern="1200" dirty="0">
                          <a:solidFill>
                            <a:schemeClr val="dk1"/>
                          </a:solidFill>
                          <a:effectLst/>
                          <a:latin typeface="+mn-lt"/>
                          <a:ea typeface="+mn-ea"/>
                          <a:cs typeface="+mn-cs"/>
                        </a:rPr>
                        <a:t>0.769839</a:t>
                      </a:r>
                    </a:p>
                  </a:txBody>
                  <a:tcPr marL="7144" marR="7144" marT="7144" marB="0" anchor="b"/>
                </a:tc>
                <a:extLst>
                  <a:ext uri="{0D108BD9-81ED-4DB2-BD59-A6C34878D82A}">
                    <a16:rowId xmlns:a16="http://schemas.microsoft.com/office/drawing/2014/main" val="1648757493"/>
                  </a:ext>
                </a:extLst>
              </a:tr>
              <a:tr h="301466">
                <a:tc>
                  <a:txBody>
                    <a:bodyPr/>
                    <a:lstStyle/>
                    <a:p>
                      <a:pPr algn="l"/>
                      <a:r>
                        <a:rPr lang="en-SG" sz="1400" b="0" i="0" kern="1200" dirty="0">
                          <a:solidFill>
                            <a:schemeClr val="dk1"/>
                          </a:solidFill>
                          <a:effectLst/>
                          <a:latin typeface="+mn-lt"/>
                          <a:ea typeface="+mn-ea"/>
                          <a:cs typeface="+mn-cs"/>
                        </a:rPr>
                        <a:t>0.818</a:t>
                      </a:r>
                      <a:endParaRPr lang="en-SG" sz="1000" dirty="0"/>
                    </a:p>
                  </a:txBody>
                  <a:tcPr marL="68580" marR="68580" marT="34290" marB="34290"/>
                </a:tc>
                <a:tc>
                  <a:txBody>
                    <a:bodyPr/>
                    <a:lstStyle/>
                    <a:p>
                      <a:pPr algn="l"/>
                      <a:r>
                        <a:rPr lang="en-SG" sz="1400" b="0" i="0" kern="1200" dirty="0">
                          <a:solidFill>
                            <a:schemeClr val="dk1"/>
                          </a:solidFill>
                          <a:effectLst/>
                          <a:latin typeface="+mn-lt"/>
                          <a:ea typeface="+mn-ea"/>
                          <a:cs typeface="+mn-cs"/>
                        </a:rPr>
                        <a:t>0.888</a:t>
                      </a:r>
                      <a:endParaRPr lang="en-SG" sz="1000" dirty="0"/>
                    </a:p>
                  </a:txBody>
                  <a:tcPr marL="68580" marR="68580" marT="34290" marB="34290"/>
                </a:tc>
                <a:tc>
                  <a:txBody>
                    <a:bodyPr/>
                    <a:lstStyle/>
                    <a:p>
                      <a:pPr algn="l" fontAlgn="b"/>
                      <a:r>
                        <a:rPr lang="en-SG" sz="1400" b="0" i="0" kern="1200" dirty="0">
                          <a:solidFill>
                            <a:schemeClr val="dk1"/>
                          </a:solidFill>
                          <a:effectLst/>
                          <a:latin typeface="+mn-lt"/>
                          <a:ea typeface="+mn-ea"/>
                          <a:cs typeface="+mn-cs"/>
                        </a:rPr>
                        <a:t>1.012091</a:t>
                      </a:r>
                    </a:p>
                  </a:txBody>
                  <a:tcPr marL="7144" marR="7144" marT="7144" marB="0" anchor="b"/>
                </a:tc>
                <a:tc>
                  <a:txBody>
                    <a:bodyPr/>
                    <a:lstStyle/>
                    <a:p>
                      <a:pPr algn="l" fontAlgn="b"/>
                      <a:r>
                        <a:rPr lang="en-SG" sz="1400" b="0" i="0" kern="1200" dirty="0">
                          <a:solidFill>
                            <a:schemeClr val="dk1"/>
                          </a:solidFill>
                          <a:effectLst/>
                          <a:latin typeface="+mn-lt"/>
                          <a:ea typeface="+mn-ea"/>
                          <a:cs typeface="+mn-cs"/>
                        </a:rPr>
                        <a:t>0.733429</a:t>
                      </a:r>
                    </a:p>
                  </a:txBody>
                  <a:tcPr marL="7144" marR="7144" marT="7144" marB="0" anchor="b"/>
                </a:tc>
                <a:extLst>
                  <a:ext uri="{0D108BD9-81ED-4DB2-BD59-A6C34878D82A}">
                    <a16:rowId xmlns:a16="http://schemas.microsoft.com/office/drawing/2014/main" val="3864791108"/>
                  </a:ext>
                </a:extLst>
              </a:tr>
              <a:tr h="301466">
                <a:tc>
                  <a:txBody>
                    <a:bodyPr/>
                    <a:lstStyle/>
                    <a:p>
                      <a:pPr algn="l"/>
                      <a:r>
                        <a:rPr lang="en-SG" sz="1400" b="0" i="0" kern="1200" dirty="0">
                          <a:solidFill>
                            <a:schemeClr val="dk1"/>
                          </a:solidFill>
                          <a:effectLst/>
                          <a:latin typeface="+mn-lt"/>
                          <a:ea typeface="+mn-ea"/>
                          <a:cs typeface="+mn-cs"/>
                        </a:rPr>
                        <a:t>0.727</a:t>
                      </a:r>
                      <a:endParaRPr lang="en-SG" sz="1000" dirty="0"/>
                    </a:p>
                  </a:txBody>
                  <a:tcPr marL="68580" marR="68580" marT="34290" marB="34290"/>
                </a:tc>
                <a:tc>
                  <a:txBody>
                    <a:bodyPr/>
                    <a:lstStyle/>
                    <a:p>
                      <a:pPr algn="l"/>
                      <a:r>
                        <a:rPr lang="en-SG" sz="1400" b="0" i="0" kern="1200" dirty="0">
                          <a:solidFill>
                            <a:schemeClr val="dk1"/>
                          </a:solidFill>
                          <a:effectLst/>
                          <a:latin typeface="+mn-lt"/>
                          <a:ea typeface="+mn-ea"/>
                          <a:cs typeface="+mn-cs"/>
                        </a:rPr>
                        <a:t>0.833</a:t>
                      </a:r>
                      <a:endParaRPr lang="en-SG" sz="1000" dirty="0"/>
                    </a:p>
                  </a:txBody>
                  <a:tcPr marL="68580" marR="68580" marT="34290" marB="34290"/>
                </a:tc>
                <a:tc>
                  <a:txBody>
                    <a:bodyPr/>
                    <a:lstStyle/>
                    <a:p>
                      <a:pPr algn="l" fontAlgn="b"/>
                      <a:r>
                        <a:rPr lang="en-SG" sz="1400" b="0" i="0" kern="1200" dirty="0">
                          <a:solidFill>
                            <a:schemeClr val="dk1"/>
                          </a:solidFill>
                          <a:effectLst/>
                          <a:latin typeface="+mn-lt"/>
                          <a:ea typeface="+mn-ea"/>
                          <a:cs typeface="+mn-cs"/>
                        </a:rPr>
                        <a:t>0.868734</a:t>
                      </a:r>
                    </a:p>
                  </a:txBody>
                  <a:tcPr marL="7144" marR="7144" marT="7144" marB="0" anchor="b"/>
                </a:tc>
                <a:tc>
                  <a:txBody>
                    <a:bodyPr/>
                    <a:lstStyle/>
                    <a:p>
                      <a:pPr algn="l" fontAlgn="b"/>
                      <a:r>
                        <a:rPr lang="en-SG" sz="1400" b="0" i="0" kern="1200" dirty="0">
                          <a:solidFill>
                            <a:schemeClr val="dk1"/>
                          </a:solidFill>
                          <a:effectLst/>
                          <a:latin typeface="+mn-lt"/>
                          <a:ea typeface="+mn-ea"/>
                          <a:cs typeface="+mn-cs"/>
                        </a:rPr>
                        <a:t>0.704482</a:t>
                      </a:r>
                    </a:p>
                  </a:txBody>
                  <a:tcPr marL="7144" marR="7144" marT="7144" marB="0" anchor="b"/>
                </a:tc>
                <a:extLst>
                  <a:ext uri="{0D108BD9-81ED-4DB2-BD59-A6C34878D82A}">
                    <a16:rowId xmlns:a16="http://schemas.microsoft.com/office/drawing/2014/main" val="4025156049"/>
                  </a:ext>
                </a:extLst>
              </a:tr>
              <a:tr h="301466">
                <a:tc>
                  <a:txBody>
                    <a:bodyPr/>
                    <a:lstStyle/>
                    <a:p>
                      <a:pPr algn="l"/>
                      <a:r>
                        <a:rPr lang="en-SG" sz="1000" dirty="0"/>
                        <a:t>0</a:t>
                      </a:r>
                    </a:p>
                  </a:txBody>
                  <a:tcPr marL="68580" marR="68580" marT="34290" marB="34290"/>
                </a:tc>
                <a:tc>
                  <a:txBody>
                    <a:bodyPr/>
                    <a:lstStyle/>
                    <a:p>
                      <a:pPr algn="l"/>
                      <a:r>
                        <a:rPr lang="en-SG" sz="1400" b="0" i="0" kern="1200" dirty="0">
                          <a:solidFill>
                            <a:schemeClr val="dk1"/>
                          </a:solidFill>
                          <a:effectLst/>
                          <a:latin typeface="+mn-lt"/>
                          <a:ea typeface="+mn-ea"/>
                          <a:cs typeface="+mn-cs"/>
                        </a:rPr>
                        <a:t>0. </a:t>
                      </a:r>
                      <a:endParaRPr lang="en-SG" sz="1000" dirty="0"/>
                    </a:p>
                  </a:txBody>
                  <a:tcPr marL="68580" marR="68580" marT="34290" marB="34290"/>
                </a:tc>
                <a:tc>
                  <a:txBody>
                    <a:bodyPr/>
                    <a:lstStyle/>
                    <a:p>
                      <a:pPr algn="l" fontAlgn="b"/>
                      <a:r>
                        <a:rPr lang="en-SG" sz="1400" b="0" i="0" kern="1200" dirty="0">
                          <a:solidFill>
                            <a:schemeClr val="dk1"/>
                          </a:solidFill>
                          <a:effectLst/>
                          <a:latin typeface="+mn-lt"/>
                          <a:ea typeface="+mn-ea"/>
                          <a:cs typeface="+mn-cs"/>
                        </a:rPr>
                        <a:t>0</a:t>
                      </a:r>
                    </a:p>
                  </a:txBody>
                  <a:tcPr marL="7144" marR="7144" marT="7144" marB="0" anchor="b"/>
                </a:tc>
                <a:tc>
                  <a:txBody>
                    <a:bodyPr/>
                    <a:lstStyle/>
                    <a:p>
                      <a:pPr algn="l" fontAlgn="b"/>
                      <a:r>
                        <a:rPr lang="en-SG" sz="1400" b="0" i="0" kern="1200" dirty="0">
                          <a:solidFill>
                            <a:schemeClr val="dk1"/>
                          </a:solidFill>
                          <a:effectLst/>
                          <a:latin typeface="+mn-lt"/>
                          <a:ea typeface="+mn-ea"/>
                          <a:cs typeface="+mn-cs"/>
                        </a:rPr>
                        <a:t>0.5</a:t>
                      </a:r>
                    </a:p>
                  </a:txBody>
                  <a:tcPr marL="7144" marR="7144" marT="7144" marB="0" anchor="b"/>
                </a:tc>
                <a:extLst>
                  <a:ext uri="{0D108BD9-81ED-4DB2-BD59-A6C34878D82A}">
                    <a16:rowId xmlns:a16="http://schemas.microsoft.com/office/drawing/2014/main" val="4130892296"/>
                  </a:ext>
                </a:extLst>
              </a:tr>
              <a:tr h="301466">
                <a:tc>
                  <a:txBody>
                    <a:bodyPr/>
                    <a:lstStyle/>
                    <a:p>
                      <a:pPr algn="l"/>
                      <a:r>
                        <a:rPr lang="en-SG" sz="1400" b="0" i="0" kern="1200" dirty="0">
                          <a:solidFill>
                            <a:schemeClr val="dk1"/>
                          </a:solidFill>
                          <a:effectLst/>
                          <a:latin typeface="+mn-lt"/>
                          <a:ea typeface="+mn-ea"/>
                          <a:cs typeface="+mn-cs"/>
                        </a:rPr>
                        <a:t>0.364</a:t>
                      </a:r>
                      <a:endParaRPr lang="en-SG" sz="1000" dirty="0"/>
                    </a:p>
                  </a:txBody>
                  <a:tcPr marL="68580" marR="68580" marT="34290" marB="34290"/>
                </a:tc>
                <a:tc>
                  <a:txBody>
                    <a:bodyPr/>
                    <a:lstStyle/>
                    <a:p>
                      <a:pPr algn="l"/>
                      <a:r>
                        <a:rPr lang="en-SG" sz="1400" b="0" i="0" kern="1200" dirty="0">
                          <a:solidFill>
                            <a:schemeClr val="dk1"/>
                          </a:solidFill>
                          <a:effectLst/>
                          <a:latin typeface="+mn-lt"/>
                          <a:ea typeface="+mn-ea"/>
                          <a:cs typeface="+mn-cs"/>
                        </a:rPr>
                        <a:t>0.611</a:t>
                      </a:r>
                      <a:endParaRPr lang="en-SG" sz="1000" dirty="0"/>
                    </a:p>
                  </a:txBody>
                  <a:tcPr marL="68580" marR="68580" marT="34290" marB="34290"/>
                </a:tc>
                <a:tc>
                  <a:txBody>
                    <a:bodyPr/>
                    <a:lstStyle/>
                    <a:p>
                      <a:pPr algn="l" fontAlgn="b"/>
                      <a:r>
                        <a:rPr lang="en-SG" sz="1400" b="0" i="0" kern="1200" dirty="0">
                          <a:solidFill>
                            <a:schemeClr val="dk1"/>
                          </a:solidFill>
                          <a:effectLst/>
                          <a:latin typeface="+mn-lt"/>
                          <a:ea typeface="+mn-ea"/>
                          <a:cs typeface="+mn-cs"/>
                        </a:rPr>
                        <a:t>0.298711</a:t>
                      </a:r>
                    </a:p>
                  </a:txBody>
                  <a:tcPr marL="7144" marR="7144" marT="7144" marB="0" anchor="b"/>
                </a:tc>
                <a:tc>
                  <a:txBody>
                    <a:bodyPr/>
                    <a:lstStyle/>
                    <a:p>
                      <a:pPr algn="l" fontAlgn="b"/>
                      <a:r>
                        <a:rPr lang="en-SG" sz="1400" b="0" i="0" kern="1200" dirty="0">
                          <a:solidFill>
                            <a:schemeClr val="dk1"/>
                          </a:solidFill>
                          <a:effectLst/>
                          <a:latin typeface="+mn-lt"/>
                          <a:ea typeface="+mn-ea"/>
                          <a:cs typeface="+mn-cs"/>
                        </a:rPr>
                        <a:t>0.574127</a:t>
                      </a:r>
                    </a:p>
                  </a:txBody>
                  <a:tcPr marL="7144" marR="7144" marT="7144" marB="0" anchor="b"/>
                </a:tc>
                <a:extLst>
                  <a:ext uri="{0D108BD9-81ED-4DB2-BD59-A6C34878D82A}">
                    <a16:rowId xmlns:a16="http://schemas.microsoft.com/office/drawing/2014/main" val="1491861930"/>
                  </a:ext>
                </a:extLst>
              </a:tr>
              <a:tr h="301466">
                <a:tc>
                  <a:txBody>
                    <a:bodyPr/>
                    <a:lstStyle/>
                    <a:p>
                      <a:pPr algn="l"/>
                      <a:r>
                        <a:rPr lang="en-SG" sz="1400" b="0" i="0" kern="1200" dirty="0">
                          <a:solidFill>
                            <a:schemeClr val="dk1"/>
                          </a:solidFill>
                          <a:effectLst/>
                          <a:latin typeface="+mn-lt"/>
                          <a:ea typeface="+mn-ea"/>
                          <a:cs typeface="+mn-cs"/>
                        </a:rPr>
                        <a:t>1</a:t>
                      </a:r>
                      <a:endParaRPr lang="en-SG" sz="1000" dirty="0"/>
                    </a:p>
                  </a:txBody>
                  <a:tcPr marL="68580" marR="68580" marT="34290" marB="34290"/>
                </a:tc>
                <a:tc>
                  <a:txBody>
                    <a:bodyPr/>
                    <a:lstStyle/>
                    <a:p>
                      <a:pPr algn="l"/>
                      <a:r>
                        <a:rPr lang="en-SG" sz="1400" b="0" i="0" kern="1200" dirty="0">
                          <a:solidFill>
                            <a:schemeClr val="dk1"/>
                          </a:solidFill>
                          <a:effectLst/>
                          <a:latin typeface="+mn-lt"/>
                          <a:ea typeface="+mn-ea"/>
                          <a:cs typeface="+mn-cs"/>
                        </a:rPr>
                        <a:t>0.778</a:t>
                      </a:r>
                      <a:endParaRPr lang="en-SG" sz="1000" dirty="0"/>
                    </a:p>
                  </a:txBody>
                  <a:tcPr marL="68580" marR="68580" marT="34290" marB="34290"/>
                </a:tc>
                <a:tc>
                  <a:txBody>
                    <a:bodyPr/>
                    <a:lstStyle/>
                    <a:p>
                      <a:pPr algn="l" fontAlgn="b"/>
                      <a:r>
                        <a:rPr lang="en-SG" sz="1400" b="0" i="0" kern="1200" dirty="0">
                          <a:solidFill>
                            <a:schemeClr val="dk1"/>
                          </a:solidFill>
                          <a:effectLst/>
                          <a:latin typeface="+mn-lt"/>
                          <a:ea typeface="+mn-ea"/>
                          <a:cs typeface="+mn-cs"/>
                        </a:rPr>
                        <a:t>1.453377</a:t>
                      </a:r>
                    </a:p>
                  </a:txBody>
                  <a:tcPr marL="7144" marR="7144" marT="7144" marB="0" anchor="b"/>
                </a:tc>
                <a:tc>
                  <a:txBody>
                    <a:bodyPr/>
                    <a:lstStyle/>
                    <a:p>
                      <a:pPr algn="l" fontAlgn="b"/>
                      <a:r>
                        <a:rPr lang="en-SG" sz="1400" b="0" i="0" kern="1200" dirty="0">
                          <a:solidFill>
                            <a:schemeClr val="dk1"/>
                          </a:solidFill>
                          <a:effectLst/>
                          <a:latin typeface="+mn-lt"/>
                          <a:ea typeface="+mn-ea"/>
                          <a:cs typeface="+mn-cs"/>
                        </a:rPr>
                        <a:t>0.810518</a:t>
                      </a:r>
                    </a:p>
                  </a:txBody>
                  <a:tcPr marL="7144" marR="7144" marT="7144" marB="0" anchor="b"/>
                </a:tc>
                <a:extLst>
                  <a:ext uri="{0D108BD9-81ED-4DB2-BD59-A6C34878D82A}">
                    <a16:rowId xmlns:a16="http://schemas.microsoft.com/office/drawing/2014/main" val="403319589"/>
                  </a:ext>
                </a:extLst>
              </a:tr>
              <a:tr h="301466">
                <a:tc>
                  <a:txBody>
                    <a:bodyPr/>
                    <a:lstStyle/>
                    <a:p>
                      <a:pPr algn="l"/>
                      <a:r>
                        <a:rPr lang="en-SG" sz="1400" b="0" i="0" kern="1200" dirty="0">
                          <a:solidFill>
                            <a:schemeClr val="dk1"/>
                          </a:solidFill>
                          <a:effectLst/>
                          <a:latin typeface="+mn-lt"/>
                          <a:ea typeface="+mn-ea"/>
                          <a:cs typeface="+mn-cs"/>
                        </a:rPr>
                        <a:t>0.545</a:t>
                      </a:r>
                      <a:endParaRPr lang="en-SG" sz="1000" dirty="0"/>
                    </a:p>
                  </a:txBody>
                  <a:tcPr marL="68580" marR="68580" marT="34290" marB="34290"/>
                </a:tc>
                <a:tc>
                  <a:txBody>
                    <a:bodyPr/>
                    <a:lstStyle/>
                    <a:p>
                      <a:pPr algn="l"/>
                      <a:r>
                        <a:rPr lang="en-SG" sz="1400" b="0" i="0" kern="1200" dirty="0">
                          <a:solidFill>
                            <a:schemeClr val="dk1"/>
                          </a:solidFill>
                          <a:effectLst/>
                          <a:latin typeface="+mn-lt"/>
                          <a:ea typeface="+mn-ea"/>
                          <a:cs typeface="+mn-cs"/>
                        </a:rPr>
                        <a:t>0.778</a:t>
                      </a:r>
                      <a:endParaRPr lang="en-SG" sz="1000" dirty="0"/>
                    </a:p>
                  </a:txBody>
                  <a:tcPr marL="68580" marR="68580" marT="34290" marB="34290"/>
                </a:tc>
                <a:tc>
                  <a:txBody>
                    <a:bodyPr/>
                    <a:lstStyle/>
                    <a:p>
                      <a:pPr algn="l" fontAlgn="b"/>
                      <a:r>
                        <a:rPr lang="en-SG" sz="1400" b="0" i="0" kern="1200" dirty="0">
                          <a:solidFill>
                            <a:schemeClr val="dk1"/>
                          </a:solidFill>
                          <a:effectLst/>
                          <a:latin typeface="+mn-lt"/>
                          <a:ea typeface="+mn-ea"/>
                          <a:cs typeface="+mn-cs"/>
                        </a:rPr>
                        <a:t>0.543377</a:t>
                      </a:r>
                    </a:p>
                  </a:txBody>
                  <a:tcPr marL="7144" marR="7144" marT="7144" marB="0" anchor="b"/>
                </a:tc>
                <a:tc>
                  <a:txBody>
                    <a:bodyPr/>
                    <a:lstStyle/>
                    <a:p>
                      <a:pPr algn="l" fontAlgn="b"/>
                      <a:r>
                        <a:rPr lang="en-SG" sz="1400" b="0" i="0" kern="1200" dirty="0">
                          <a:solidFill>
                            <a:schemeClr val="dk1"/>
                          </a:solidFill>
                          <a:effectLst/>
                          <a:latin typeface="+mn-lt"/>
                          <a:ea typeface="+mn-ea"/>
                          <a:cs typeface="+mn-cs"/>
                        </a:rPr>
                        <a:t>0.632598</a:t>
                      </a:r>
                    </a:p>
                  </a:txBody>
                  <a:tcPr marL="7144" marR="7144" marT="7144" marB="0" anchor="b"/>
                </a:tc>
                <a:extLst>
                  <a:ext uri="{0D108BD9-81ED-4DB2-BD59-A6C34878D82A}">
                    <a16:rowId xmlns:a16="http://schemas.microsoft.com/office/drawing/2014/main" val="3236890172"/>
                  </a:ext>
                </a:extLst>
              </a:tr>
            </a:tbl>
          </a:graphicData>
        </a:graphic>
      </p:graphicFrame>
      <p:pic>
        <p:nvPicPr>
          <p:cNvPr id="4" name="Picture 3">
            <a:extLst>
              <a:ext uri="{FF2B5EF4-FFF2-40B4-BE49-F238E27FC236}">
                <a16:creationId xmlns:a16="http://schemas.microsoft.com/office/drawing/2014/main" id="{7EFB9966-EB86-4E4E-B418-57D8C3FB6EC3}"/>
              </a:ext>
            </a:extLst>
          </p:cNvPr>
          <p:cNvPicPr>
            <a:picLocks noChangeAspect="1"/>
          </p:cNvPicPr>
          <p:nvPr/>
        </p:nvPicPr>
        <p:blipFill>
          <a:blip r:embed="rId2"/>
          <a:stretch>
            <a:fillRect/>
          </a:stretch>
        </p:blipFill>
        <p:spPr>
          <a:xfrm>
            <a:off x="4664869" y="2650557"/>
            <a:ext cx="4669724" cy="2411730"/>
          </a:xfrm>
          <a:prstGeom prst="rect">
            <a:avLst/>
          </a:prstGeom>
        </p:spPr>
      </p:pic>
      <p:cxnSp>
        <p:nvCxnSpPr>
          <p:cNvPr id="8" name="Straight Arrow Connector 7">
            <a:extLst>
              <a:ext uri="{FF2B5EF4-FFF2-40B4-BE49-F238E27FC236}">
                <a16:creationId xmlns:a16="http://schemas.microsoft.com/office/drawing/2014/main" id="{47480796-733C-4FE9-9598-B7A17E4B5850}"/>
              </a:ext>
            </a:extLst>
          </p:cNvPr>
          <p:cNvCxnSpPr/>
          <p:nvPr/>
        </p:nvCxnSpPr>
        <p:spPr>
          <a:xfrm flipH="1">
            <a:off x="5895474" y="3077076"/>
            <a:ext cx="252663" cy="61361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A28CF372-BAA0-4C42-814A-A9DD0FD6126A}"/>
              </a:ext>
            </a:extLst>
          </p:cNvPr>
          <p:cNvCxnSpPr/>
          <p:nvPr/>
        </p:nvCxnSpPr>
        <p:spPr>
          <a:xfrm flipH="1">
            <a:off x="7206916" y="3383882"/>
            <a:ext cx="252663" cy="61361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406985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1C4AF2-1D85-49DC-ACA8-12152397D2C0}"/>
              </a:ext>
            </a:extLst>
          </p:cNvPr>
          <p:cNvSpPr>
            <a:spLocks noGrp="1"/>
          </p:cNvSpPr>
          <p:nvPr>
            <p:ph type="title"/>
          </p:nvPr>
        </p:nvSpPr>
        <p:spPr/>
        <p:txBody>
          <a:bodyPr/>
          <a:lstStyle/>
          <a:p>
            <a:r>
              <a:rPr lang="en-US" dirty="0"/>
              <a:t>Practical Assessment</a:t>
            </a:r>
            <a:endParaRPr lang="en-SG" dirty="0"/>
          </a:p>
        </p:txBody>
      </p:sp>
      <p:sp>
        <p:nvSpPr>
          <p:cNvPr id="3" name="Content Placeholder 2">
            <a:extLst>
              <a:ext uri="{FF2B5EF4-FFF2-40B4-BE49-F238E27FC236}">
                <a16:creationId xmlns:a16="http://schemas.microsoft.com/office/drawing/2014/main" id="{68C11390-57EB-4414-B4C6-A9858E8097C3}"/>
              </a:ext>
            </a:extLst>
          </p:cNvPr>
          <p:cNvSpPr>
            <a:spLocks noGrp="1"/>
          </p:cNvSpPr>
          <p:nvPr>
            <p:ph idx="1"/>
          </p:nvPr>
        </p:nvSpPr>
        <p:spPr/>
        <p:txBody>
          <a:bodyPr>
            <a:normAutofit fontScale="92500" lnSpcReduction="10000"/>
          </a:bodyPr>
          <a:lstStyle/>
          <a:p>
            <a:r>
              <a:rPr lang="en-US" dirty="0"/>
              <a:t>You will be given a set of data</a:t>
            </a:r>
          </a:p>
          <a:p>
            <a:r>
              <a:rPr lang="en-US" dirty="0"/>
              <a:t>You have one week to complete</a:t>
            </a:r>
          </a:p>
          <a:p>
            <a:r>
              <a:rPr lang="en-US" dirty="0"/>
              <a:t>You should use neural network (regression and decision tree is optional)</a:t>
            </a:r>
          </a:p>
          <a:p>
            <a:pPr lvl="1"/>
            <a:r>
              <a:rPr lang="en-SG" dirty="0">
                <a:hlinkClick r:id="rId2"/>
              </a:rPr>
              <a:t>Sample: https://www.dropbox.com/sh/bnlk9jz8ximdqxk/AABmvkX8rWCcFyloXmZ1CRgra?dl=0</a:t>
            </a:r>
            <a:endParaRPr lang="en-SG" dirty="0"/>
          </a:p>
          <a:p>
            <a:pPr lvl="1"/>
            <a:r>
              <a:rPr lang="en-SG" dirty="0">
                <a:hlinkClick r:id="rId3"/>
              </a:rPr>
              <a:t>https://www.dropbox.com/sh/ygdfp3n3rlb5m54/AABO8Wyd7Y9F_VA0zeTKwgGSa?dl=0</a:t>
            </a:r>
            <a:endParaRPr lang="en-SG" dirty="0"/>
          </a:p>
          <a:p>
            <a:r>
              <a:rPr lang="en-SG" dirty="0"/>
              <a:t>Overall library : https://www.dropbox.com/sh/ygdfp3n3rlb5m54/AABO8Wyd7Y9F_VA0zeTKwgGSa?dl=0</a:t>
            </a:r>
          </a:p>
        </p:txBody>
      </p:sp>
    </p:spTree>
    <p:extLst>
      <p:ext uri="{BB962C8B-B14F-4D97-AF65-F5344CB8AC3E}">
        <p14:creationId xmlns:p14="http://schemas.microsoft.com/office/powerpoint/2010/main" val="7690980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8A7D67-4632-4663-A7F3-4C3D45CF87F2}"/>
              </a:ext>
            </a:extLst>
          </p:cNvPr>
          <p:cNvSpPr>
            <a:spLocks noGrp="1"/>
          </p:cNvSpPr>
          <p:nvPr>
            <p:ph type="title"/>
          </p:nvPr>
        </p:nvSpPr>
        <p:spPr/>
        <p:txBody>
          <a:bodyPr/>
          <a:lstStyle/>
          <a:p>
            <a:r>
              <a:rPr lang="en-US" dirty="0"/>
              <a:t>Practical Assessment</a:t>
            </a:r>
            <a:endParaRPr lang="en-SG" dirty="0"/>
          </a:p>
        </p:txBody>
      </p:sp>
      <p:sp>
        <p:nvSpPr>
          <p:cNvPr id="3" name="Content Placeholder 2">
            <a:extLst>
              <a:ext uri="{FF2B5EF4-FFF2-40B4-BE49-F238E27FC236}">
                <a16:creationId xmlns:a16="http://schemas.microsoft.com/office/drawing/2014/main" id="{3C28026C-F3F0-4247-BEB8-872BA518D24B}"/>
              </a:ext>
            </a:extLst>
          </p:cNvPr>
          <p:cNvSpPr>
            <a:spLocks noGrp="1"/>
          </p:cNvSpPr>
          <p:nvPr>
            <p:ph idx="1"/>
          </p:nvPr>
        </p:nvSpPr>
        <p:spPr/>
        <p:txBody>
          <a:bodyPr>
            <a:normAutofit fontScale="92500"/>
          </a:bodyPr>
          <a:lstStyle/>
          <a:p>
            <a:pPr marL="0" indent="0">
              <a:buNone/>
            </a:pPr>
            <a:r>
              <a:rPr lang="en-US" dirty="0"/>
              <a:t>Practical Assessment Deliverables:</a:t>
            </a:r>
          </a:p>
          <a:p>
            <a:pPr marL="0" indent="0">
              <a:buNone/>
            </a:pPr>
            <a:r>
              <a:rPr lang="en-US" dirty="0"/>
              <a:t>A concise report in ppt or word document format, with a one to two page executive summary, of your most important findings. Guideline: Approximately 20 pages, excluding appendices and executive summary.</a:t>
            </a:r>
          </a:p>
          <a:p>
            <a:pPr marL="0" indent="0">
              <a:buNone/>
            </a:pPr>
            <a:r>
              <a:rPr lang="en-US" dirty="0"/>
              <a:t>The R/Python or other programming script used to execute the analytics. Also provide the screenshots of the software and settings used. Show enough such that another independent group of researchers can reproduce and verify your findings.</a:t>
            </a:r>
          </a:p>
          <a:p>
            <a:pPr marL="0" indent="0">
              <a:buNone/>
            </a:pPr>
            <a:r>
              <a:rPr lang="en-US" dirty="0"/>
              <a:t>Please attached the data used (.csv).</a:t>
            </a:r>
          </a:p>
          <a:p>
            <a:endParaRPr lang="en-SG" dirty="0"/>
          </a:p>
        </p:txBody>
      </p:sp>
    </p:spTree>
    <p:extLst>
      <p:ext uri="{BB962C8B-B14F-4D97-AF65-F5344CB8AC3E}">
        <p14:creationId xmlns:p14="http://schemas.microsoft.com/office/powerpoint/2010/main" val="38446178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A44271-23F7-43B3-BAC4-D2AEFD41C04A}"/>
              </a:ext>
            </a:extLst>
          </p:cNvPr>
          <p:cNvSpPr>
            <a:spLocks noGrp="1"/>
          </p:cNvSpPr>
          <p:nvPr>
            <p:ph type="title"/>
          </p:nvPr>
        </p:nvSpPr>
        <p:spPr/>
        <p:txBody>
          <a:bodyPr/>
          <a:lstStyle/>
          <a:p>
            <a:r>
              <a:rPr lang="en-US" dirty="0"/>
              <a:t>Objective</a:t>
            </a:r>
            <a:endParaRPr lang="en-SG" dirty="0"/>
          </a:p>
        </p:txBody>
      </p:sp>
      <p:sp>
        <p:nvSpPr>
          <p:cNvPr id="3" name="Content Placeholder 2">
            <a:extLst>
              <a:ext uri="{FF2B5EF4-FFF2-40B4-BE49-F238E27FC236}">
                <a16:creationId xmlns:a16="http://schemas.microsoft.com/office/drawing/2014/main" id="{7C0D3370-700D-42F2-B98D-E0B1FCAA90AE}"/>
              </a:ext>
            </a:extLst>
          </p:cNvPr>
          <p:cNvSpPr>
            <a:spLocks noGrp="1"/>
          </p:cNvSpPr>
          <p:nvPr>
            <p:ph idx="1"/>
          </p:nvPr>
        </p:nvSpPr>
        <p:spPr/>
        <p:txBody>
          <a:bodyPr/>
          <a:lstStyle/>
          <a:p>
            <a:r>
              <a:rPr lang="en-US" dirty="0"/>
              <a:t>The difference between Regression, Decision Tree and Neural Network</a:t>
            </a:r>
          </a:p>
          <a:p>
            <a:r>
              <a:rPr lang="en-US" dirty="0"/>
              <a:t>Intro to Neural Network</a:t>
            </a:r>
          </a:p>
          <a:p>
            <a:r>
              <a:rPr lang="en-US" dirty="0"/>
              <a:t>NN using R</a:t>
            </a:r>
            <a:endParaRPr lang="en-SG" dirty="0"/>
          </a:p>
        </p:txBody>
      </p:sp>
    </p:spTree>
    <p:extLst>
      <p:ext uri="{BB962C8B-B14F-4D97-AF65-F5344CB8AC3E}">
        <p14:creationId xmlns:p14="http://schemas.microsoft.com/office/powerpoint/2010/main" val="23984604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56C9BA-8782-495E-B9E4-7B22B2187D93}"/>
              </a:ext>
            </a:extLst>
          </p:cNvPr>
          <p:cNvSpPr>
            <a:spLocks noGrp="1"/>
          </p:cNvSpPr>
          <p:nvPr>
            <p:ph type="title"/>
          </p:nvPr>
        </p:nvSpPr>
        <p:spPr>
          <a:xfrm>
            <a:off x="539393" y="3974652"/>
            <a:ext cx="8229600" cy="1143000"/>
          </a:xfrm>
        </p:spPr>
        <p:txBody>
          <a:bodyPr/>
          <a:lstStyle/>
          <a:p>
            <a:r>
              <a:rPr lang="en-US" dirty="0"/>
              <a:t>Difference between Regression, Decision Tree and Neural Network</a:t>
            </a:r>
            <a:endParaRPr lang="en-SG" dirty="0"/>
          </a:p>
        </p:txBody>
      </p:sp>
    </p:spTree>
    <p:extLst>
      <p:ext uri="{BB962C8B-B14F-4D97-AF65-F5344CB8AC3E}">
        <p14:creationId xmlns:p14="http://schemas.microsoft.com/office/powerpoint/2010/main" val="36261523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1E4792F-B3A1-49CE-A6B9-1FAD5C13B5D9}"/>
              </a:ext>
            </a:extLst>
          </p:cNvPr>
          <p:cNvPicPr>
            <a:picLocks noChangeAspect="1"/>
          </p:cNvPicPr>
          <p:nvPr/>
        </p:nvPicPr>
        <p:blipFill>
          <a:blip r:embed="rId2"/>
          <a:stretch>
            <a:fillRect/>
          </a:stretch>
        </p:blipFill>
        <p:spPr>
          <a:xfrm>
            <a:off x="457200" y="2272837"/>
            <a:ext cx="8039100" cy="3257550"/>
          </a:xfrm>
          <a:prstGeom prst="rect">
            <a:avLst/>
          </a:prstGeom>
        </p:spPr>
      </p:pic>
      <p:sp>
        <p:nvSpPr>
          <p:cNvPr id="2" name="Title 1">
            <a:extLst>
              <a:ext uri="{FF2B5EF4-FFF2-40B4-BE49-F238E27FC236}">
                <a16:creationId xmlns:a16="http://schemas.microsoft.com/office/drawing/2014/main" id="{937B166D-A78F-4054-9ED2-B7CFA7632451}"/>
              </a:ext>
            </a:extLst>
          </p:cNvPr>
          <p:cNvSpPr>
            <a:spLocks noGrp="1"/>
          </p:cNvSpPr>
          <p:nvPr>
            <p:ph type="title"/>
          </p:nvPr>
        </p:nvSpPr>
        <p:spPr/>
        <p:txBody>
          <a:bodyPr/>
          <a:lstStyle/>
          <a:p>
            <a:r>
              <a:rPr lang="en-US" dirty="0"/>
              <a:t>Comparison</a:t>
            </a:r>
            <a:endParaRPr lang="en-SG" dirty="0"/>
          </a:p>
        </p:txBody>
      </p:sp>
    </p:spTree>
    <p:extLst>
      <p:ext uri="{BB962C8B-B14F-4D97-AF65-F5344CB8AC3E}">
        <p14:creationId xmlns:p14="http://schemas.microsoft.com/office/powerpoint/2010/main" val="27193765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BA99E5-694C-4DA8-8C48-D37C72CD12AE}"/>
              </a:ext>
            </a:extLst>
          </p:cNvPr>
          <p:cNvSpPr>
            <a:spLocks noGrp="1"/>
          </p:cNvSpPr>
          <p:nvPr>
            <p:ph type="title"/>
          </p:nvPr>
        </p:nvSpPr>
        <p:spPr>
          <a:xfrm>
            <a:off x="215757" y="101295"/>
            <a:ext cx="8229600" cy="1143000"/>
          </a:xfrm>
        </p:spPr>
        <p:txBody>
          <a:bodyPr/>
          <a:lstStyle/>
          <a:p>
            <a:r>
              <a:rPr lang="en-US" dirty="0"/>
              <a:t>When is regression better than decision tree</a:t>
            </a:r>
            <a:endParaRPr lang="en-SG" dirty="0"/>
          </a:p>
        </p:txBody>
      </p:sp>
      <p:pic>
        <p:nvPicPr>
          <p:cNvPr id="4" name="Picture 3">
            <a:extLst>
              <a:ext uri="{FF2B5EF4-FFF2-40B4-BE49-F238E27FC236}">
                <a16:creationId xmlns:a16="http://schemas.microsoft.com/office/drawing/2014/main" id="{84A92598-18CB-4958-BBF1-ADBA36D13203}"/>
              </a:ext>
            </a:extLst>
          </p:cNvPr>
          <p:cNvPicPr>
            <a:picLocks noChangeAspect="1"/>
          </p:cNvPicPr>
          <p:nvPr/>
        </p:nvPicPr>
        <p:blipFill>
          <a:blip r:embed="rId2"/>
          <a:stretch>
            <a:fillRect/>
          </a:stretch>
        </p:blipFill>
        <p:spPr>
          <a:xfrm>
            <a:off x="215757" y="1136771"/>
            <a:ext cx="6596491" cy="3276345"/>
          </a:xfrm>
          <a:prstGeom prst="rect">
            <a:avLst/>
          </a:prstGeom>
        </p:spPr>
      </p:pic>
      <p:sp>
        <p:nvSpPr>
          <p:cNvPr id="5" name="Rectangle 4">
            <a:extLst>
              <a:ext uri="{FF2B5EF4-FFF2-40B4-BE49-F238E27FC236}">
                <a16:creationId xmlns:a16="http://schemas.microsoft.com/office/drawing/2014/main" id="{68C679C4-0E0A-4ACE-A63B-E5B4FE52146E}"/>
              </a:ext>
            </a:extLst>
          </p:cNvPr>
          <p:cNvSpPr/>
          <p:nvPr/>
        </p:nvSpPr>
        <p:spPr>
          <a:xfrm>
            <a:off x="110447" y="5457194"/>
            <a:ext cx="8923105" cy="830997"/>
          </a:xfrm>
          <a:prstGeom prst="rect">
            <a:avLst/>
          </a:prstGeom>
        </p:spPr>
        <p:txBody>
          <a:bodyPr wrap="square">
            <a:spAutoFit/>
          </a:bodyPr>
          <a:lstStyle/>
          <a:p>
            <a:r>
              <a:rPr lang="en-SG" sz="1600" dirty="0">
                <a:hlinkClick r:id="rId3"/>
              </a:rPr>
              <a:t>https://blog.bigml.com/2016/09/28/logistic-regression-versus-decision-trees/#:~:text=Decision%20Trees%20bisect%20the%20space,generalize%20to%20planes%20and%20hyperplanes.</a:t>
            </a:r>
            <a:endParaRPr lang="en-SG" sz="1600" dirty="0"/>
          </a:p>
        </p:txBody>
      </p:sp>
      <p:pic>
        <p:nvPicPr>
          <p:cNvPr id="5122" name="Picture 2" descr="Four information-retrieval evaluation measures: precision, recall ...">
            <a:extLst>
              <a:ext uri="{FF2B5EF4-FFF2-40B4-BE49-F238E27FC236}">
                <a16:creationId xmlns:a16="http://schemas.microsoft.com/office/drawing/2014/main" id="{4B91F060-D0D5-4391-90B9-0D8E5D78FA7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83303" y="4413116"/>
            <a:ext cx="2544940" cy="10440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57286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CD0996-B09F-4EC5-B536-8D8A98CEDC72}"/>
              </a:ext>
            </a:extLst>
          </p:cNvPr>
          <p:cNvSpPr>
            <a:spLocks noGrp="1"/>
          </p:cNvSpPr>
          <p:nvPr>
            <p:ph type="title"/>
          </p:nvPr>
        </p:nvSpPr>
        <p:spPr/>
        <p:txBody>
          <a:bodyPr/>
          <a:lstStyle/>
          <a:p>
            <a:r>
              <a:rPr lang="en-US" dirty="0"/>
              <a:t>Regression, decision tree and NN</a:t>
            </a:r>
            <a:endParaRPr lang="en-SG" dirty="0"/>
          </a:p>
        </p:txBody>
      </p:sp>
      <p:pic>
        <p:nvPicPr>
          <p:cNvPr id="4" name="Picture 3">
            <a:extLst>
              <a:ext uri="{FF2B5EF4-FFF2-40B4-BE49-F238E27FC236}">
                <a16:creationId xmlns:a16="http://schemas.microsoft.com/office/drawing/2014/main" id="{DB45D0E0-4C7C-4377-9869-9AE1B979F188}"/>
              </a:ext>
            </a:extLst>
          </p:cNvPr>
          <p:cNvPicPr>
            <a:picLocks noChangeAspect="1"/>
          </p:cNvPicPr>
          <p:nvPr/>
        </p:nvPicPr>
        <p:blipFill>
          <a:blip r:embed="rId2"/>
          <a:stretch>
            <a:fillRect/>
          </a:stretch>
        </p:blipFill>
        <p:spPr>
          <a:xfrm>
            <a:off x="501454" y="1592495"/>
            <a:ext cx="8087741" cy="4458984"/>
          </a:xfrm>
          <a:prstGeom prst="rect">
            <a:avLst/>
          </a:prstGeom>
        </p:spPr>
      </p:pic>
    </p:spTree>
    <p:extLst>
      <p:ext uri="{BB962C8B-B14F-4D97-AF65-F5344CB8AC3E}">
        <p14:creationId xmlns:p14="http://schemas.microsoft.com/office/powerpoint/2010/main" val="25332510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05D161-83EE-4F4B-9BDC-FE03C76429B1}"/>
              </a:ext>
            </a:extLst>
          </p:cNvPr>
          <p:cNvSpPr>
            <a:spLocks noGrp="1"/>
          </p:cNvSpPr>
          <p:nvPr>
            <p:ph type="title"/>
          </p:nvPr>
        </p:nvSpPr>
        <p:spPr/>
        <p:txBody>
          <a:bodyPr/>
          <a:lstStyle/>
          <a:p>
            <a:r>
              <a:rPr lang="en-US" dirty="0"/>
              <a:t>Loss Function</a:t>
            </a:r>
            <a:endParaRPr lang="en-SG" dirty="0"/>
          </a:p>
        </p:txBody>
      </p:sp>
      <p:pic>
        <p:nvPicPr>
          <p:cNvPr id="4" name="Picture 3">
            <a:extLst>
              <a:ext uri="{FF2B5EF4-FFF2-40B4-BE49-F238E27FC236}">
                <a16:creationId xmlns:a16="http://schemas.microsoft.com/office/drawing/2014/main" id="{3136DABC-F1EE-445F-838E-7A55DF3304C9}"/>
              </a:ext>
            </a:extLst>
          </p:cNvPr>
          <p:cNvPicPr>
            <a:picLocks noChangeAspect="1"/>
          </p:cNvPicPr>
          <p:nvPr/>
        </p:nvPicPr>
        <p:blipFill>
          <a:blip r:embed="rId2"/>
          <a:stretch>
            <a:fillRect/>
          </a:stretch>
        </p:blipFill>
        <p:spPr>
          <a:xfrm>
            <a:off x="204299" y="1596186"/>
            <a:ext cx="8703395" cy="4351698"/>
          </a:xfrm>
          <a:prstGeom prst="rect">
            <a:avLst/>
          </a:prstGeom>
        </p:spPr>
      </p:pic>
    </p:spTree>
    <p:extLst>
      <p:ext uri="{BB962C8B-B14F-4D97-AF65-F5344CB8AC3E}">
        <p14:creationId xmlns:p14="http://schemas.microsoft.com/office/powerpoint/2010/main" val="39742076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12C12-831B-4CB4-AB16-04BB066F229C}"/>
              </a:ext>
            </a:extLst>
          </p:cNvPr>
          <p:cNvSpPr>
            <a:spLocks noGrp="1"/>
          </p:cNvSpPr>
          <p:nvPr>
            <p:ph type="title"/>
          </p:nvPr>
        </p:nvSpPr>
        <p:spPr/>
        <p:txBody>
          <a:bodyPr/>
          <a:lstStyle/>
          <a:p>
            <a:r>
              <a:rPr lang="en-US" dirty="0"/>
              <a:t>Loss Function</a:t>
            </a:r>
            <a:endParaRPr lang="en-SG" dirty="0"/>
          </a:p>
        </p:txBody>
      </p:sp>
      <p:pic>
        <p:nvPicPr>
          <p:cNvPr id="3" name="Picture 2">
            <a:extLst>
              <a:ext uri="{FF2B5EF4-FFF2-40B4-BE49-F238E27FC236}">
                <a16:creationId xmlns:a16="http://schemas.microsoft.com/office/drawing/2014/main" id="{08597DB4-92A7-4B74-AEF4-2EEDDB696C9D}"/>
              </a:ext>
            </a:extLst>
          </p:cNvPr>
          <p:cNvPicPr>
            <a:picLocks noChangeAspect="1"/>
          </p:cNvPicPr>
          <p:nvPr/>
        </p:nvPicPr>
        <p:blipFill>
          <a:blip r:embed="rId2"/>
          <a:stretch>
            <a:fillRect/>
          </a:stretch>
        </p:blipFill>
        <p:spPr>
          <a:xfrm>
            <a:off x="297951" y="2621339"/>
            <a:ext cx="8527551" cy="1615322"/>
          </a:xfrm>
          <a:prstGeom prst="rect">
            <a:avLst/>
          </a:prstGeom>
        </p:spPr>
      </p:pic>
    </p:spTree>
    <p:extLst>
      <p:ext uri="{BB962C8B-B14F-4D97-AF65-F5344CB8AC3E}">
        <p14:creationId xmlns:p14="http://schemas.microsoft.com/office/powerpoint/2010/main" val="7770456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C6CF0-8B7B-485D-8E32-404371951DC0}"/>
              </a:ext>
            </a:extLst>
          </p:cNvPr>
          <p:cNvSpPr>
            <a:spLocks noGrp="1"/>
          </p:cNvSpPr>
          <p:nvPr>
            <p:ph type="title"/>
          </p:nvPr>
        </p:nvSpPr>
        <p:spPr/>
        <p:txBody>
          <a:bodyPr/>
          <a:lstStyle/>
          <a:p>
            <a:r>
              <a:rPr lang="en-US" dirty="0"/>
              <a:t>Video Recording</a:t>
            </a:r>
            <a:endParaRPr lang="en-SG" dirty="0"/>
          </a:p>
        </p:txBody>
      </p:sp>
      <p:sp>
        <p:nvSpPr>
          <p:cNvPr id="3" name="Content Placeholder 2">
            <a:extLst>
              <a:ext uri="{FF2B5EF4-FFF2-40B4-BE49-F238E27FC236}">
                <a16:creationId xmlns:a16="http://schemas.microsoft.com/office/drawing/2014/main" id="{7653A1FB-B814-44BD-BF94-D30ADE5E6863}"/>
              </a:ext>
            </a:extLst>
          </p:cNvPr>
          <p:cNvSpPr>
            <a:spLocks noGrp="1"/>
          </p:cNvSpPr>
          <p:nvPr>
            <p:ph idx="1"/>
          </p:nvPr>
        </p:nvSpPr>
        <p:spPr/>
        <p:txBody>
          <a:bodyPr>
            <a:normAutofit/>
          </a:bodyPr>
          <a:lstStyle/>
          <a:p>
            <a:r>
              <a:rPr lang="en-SG" dirty="0"/>
              <a:t>Regression (PA) – Video : https://www.dropbox.com/sh/dcz4m1ps91mimzz/AACBicbA3-KABogiJ3iWu5N9a?dl=0</a:t>
            </a:r>
          </a:p>
          <a:p>
            <a:r>
              <a:rPr lang="en-SG" dirty="0"/>
              <a:t>Decision Tree (PA) – Video: https://www.dropbox.com/sh/lsjq0p395b9v3hz/AAC5N_k1s4gX-2m4xdjJ25Tka?dl=0</a:t>
            </a:r>
          </a:p>
          <a:p>
            <a:r>
              <a:rPr lang="en-SG" dirty="0"/>
              <a:t>Text Analytics – Video : https://www.dropbox.com/sh/h5j15ofjyz474cs/AADjDlUhUO4cutjCCqxvY3mLa?dl=0</a:t>
            </a:r>
          </a:p>
          <a:p>
            <a:pPr marL="0" indent="0">
              <a:buNone/>
            </a:pPr>
            <a:endParaRPr lang="en-SG" dirty="0"/>
          </a:p>
        </p:txBody>
      </p:sp>
    </p:spTree>
    <p:extLst>
      <p:ext uri="{BB962C8B-B14F-4D97-AF65-F5344CB8AC3E}">
        <p14:creationId xmlns:p14="http://schemas.microsoft.com/office/powerpoint/2010/main" val="5520202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6ACFB3-D56C-4967-AC0F-152EF596F8B0}"/>
              </a:ext>
            </a:extLst>
          </p:cNvPr>
          <p:cNvSpPr>
            <a:spLocks noGrp="1"/>
          </p:cNvSpPr>
          <p:nvPr>
            <p:ph type="title"/>
          </p:nvPr>
        </p:nvSpPr>
        <p:spPr/>
        <p:txBody>
          <a:bodyPr/>
          <a:lstStyle/>
          <a:p>
            <a:r>
              <a:rPr lang="en-US" dirty="0"/>
              <a:t>SoftMax</a:t>
            </a:r>
            <a:endParaRPr lang="en-SG" dirty="0"/>
          </a:p>
        </p:txBody>
      </p:sp>
      <p:pic>
        <p:nvPicPr>
          <p:cNvPr id="5" name="Picture 4">
            <a:extLst>
              <a:ext uri="{FF2B5EF4-FFF2-40B4-BE49-F238E27FC236}">
                <a16:creationId xmlns:a16="http://schemas.microsoft.com/office/drawing/2014/main" id="{44AC14A1-D149-4E34-818D-36F3E5D48E83}"/>
              </a:ext>
            </a:extLst>
          </p:cNvPr>
          <p:cNvPicPr>
            <a:picLocks noChangeAspect="1"/>
          </p:cNvPicPr>
          <p:nvPr/>
        </p:nvPicPr>
        <p:blipFill>
          <a:blip r:embed="rId2"/>
          <a:stretch>
            <a:fillRect/>
          </a:stretch>
        </p:blipFill>
        <p:spPr>
          <a:xfrm>
            <a:off x="785765" y="2229492"/>
            <a:ext cx="7314359" cy="3143891"/>
          </a:xfrm>
          <a:prstGeom prst="rect">
            <a:avLst/>
          </a:prstGeom>
        </p:spPr>
      </p:pic>
    </p:spTree>
    <p:extLst>
      <p:ext uri="{BB962C8B-B14F-4D97-AF65-F5344CB8AC3E}">
        <p14:creationId xmlns:p14="http://schemas.microsoft.com/office/powerpoint/2010/main" val="23485883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030505-54BE-409A-8C0D-1B42491B55A7}"/>
              </a:ext>
            </a:extLst>
          </p:cNvPr>
          <p:cNvSpPr>
            <a:spLocks noGrp="1"/>
          </p:cNvSpPr>
          <p:nvPr>
            <p:ph type="title"/>
          </p:nvPr>
        </p:nvSpPr>
        <p:spPr/>
        <p:txBody>
          <a:bodyPr/>
          <a:lstStyle/>
          <a:p>
            <a:r>
              <a:rPr lang="en-US" dirty="0"/>
              <a:t>SoftMax</a:t>
            </a:r>
            <a:endParaRPr lang="en-SG" dirty="0"/>
          </a:p>
        </p:txBody>
      </p:sp>
      <p:pic>
        <p:nvPicPr>
          <p:cNvPr id="9218" name="Picture 2" descr="Multi-Class and Cross Entropy Loss - The Truth of Sisyphus">
            <a:extLst>
              <a:ext uri="{FF2B5EF4-FFF2-40B4-BE49-F238E27FC236}">
                <a16:creationId xmlns:a16="http://schemas.microsoft.com/office/drawing/2014/main" id="{90BB2AAD-9C6E-4C60-9395-CF09A074FA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0157" y="1706632"/>
            <a:ext cx="7222733" cy="37254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59533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FBBE0-3A8B-4F68-B69A-2BC0FD1276CE}"/>
              </a:ext>
            </a:extLst>
          </p:cNvPr>
          <p:cNvSpPr>
            <a:spLocks noGrp="1"/>
          </p:cNvSpPr>
          <p:nvPr>
            <p:ph type="title"/>
          </p:nvPr>
        </p:nvSpPr>
        <p:spPr/>
        <p:txBody>
          <a:bodyPr/>
          <a:lstStyle/>
          <a:p>
            <a:r>
              <a:rPr lang="en-US" dirty="0"/>
              <a:t>Cross Entropy</a:t>
            </a:r>
            <a:endParaRPr lang="en-SG" dirty="0"/>
          </a:p>
        </p:txBody>
      </p:sp>
      <p:pic>
        <p:nvPicPr>
          <p:cNvPr id="8194" name="Picture 2" descr="Understand Cross Entropy Loss in Minutes | by Uniqtech | Data ...">
            <a:extLst>
              <a:ext uri="{FF2B5EF4-FFF2-40B4-BE49-F238E27FC236}">
                <a16:creationId xmlns:a16="http://schemas.microsoft.com/office/drawing/2014/main" id="{B302A064-CACC-4577-93A4-FEE6B26FCE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8642" y="1839253"/>
            <a:ext cx="7602876" cy="427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17264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BD1CD7-3408-48E1-8557-D7AD43F089BD}"/>
              </a:ext>
            </a:extLst>
          </p:cNvPr>
          <p:cNvSpPr>
            <a:spLocks noGrp="1"/>
          </p:cNvSpPr>
          <p:nvPr>
            <p:ph type="title"/>
          </p:nvPr>
        </p:nvSpPr>
        <p:spPr/>
        <p:txBody>
          <a:bodyPr/>
          <a:lstStyle/>
          <a:p>
            <a:r>
              <a:rPr lang="en-US" dirty="0"/>
              <a:t>Entropy vs Cross Entropy Example</a:t>
            </a:r>
            <a:endParaRPr lang="en-SG" dirty="0"/>
          </a:p>
        </p:txBody>
      </p:sp>
      <p:sp>
        <p:nvSpPr>
          <p:cNvPr id="3" name="Content Placeholder 2">
            <a:extLst>
              <a:ext uri="{FF2B5EF4-FFF2-40B4-BE49-F238E27FC236}">
                <a16:creationId xmlns:a16="http://schemas.microsoft.com/office/drawing/2014/main" id="{13C50C4C-60AF-408E-99F0-5A41A0D12061}"/>
              </a:ext>
            </a:extLst>
          </p:cNvPr>
          <p:cNvSpPr>
            <a:spLocks noGrp="1"/>
          </p:cNvSpPr>
          <p:nvPr>
            <p:ph idx="1"/>
          </p:nvPr>
        </p:nvSpPr>
        <p:spPr>
          <a:xfrm>
            <a:off x="457200" y="3852809"/>
            <a:ext cx="8029254" cy="1912510"/>
          </a:xfrm>
        </p:spPr>
        <p:txBody>
          <a:bodyPr>
            <a:normAutofit fontScale="92500" lnSpcReduction="10000"/>
          </a:bodyPr>
          <a:lstStyle/>
          <a:p>
            <a:r>
              <a:rPr lang="en-US" dirty="0"/>
              <a:t>Binary (Male 1 Female 0)</a:t>
            </a:r>
          </a:p>
          <a:p>
            <a:r>
              <a:rPr lang="en-US" dirty="0"/>
              <a:t>0.5M 0.5F =&gt; -1xlog(0.5) – (1-1)</a:t>
            </a:r>
            <a:r>
              <a:rPr lang="en-US" dirty="0" err="1"/>
              <a:t>xlog</a:t>
            </a:r>
            <a:r>
              <a:rPr lang="en-US" dirty="0"/>
              <a:t>(1-0.5) = 1</a:t>
            </a:r>
          </a:p>
          <a:p>
            <a:r>
              <a:rPr lang="en-US" dirty="0"/>
              <a:t>0.7M 0.3F =&gt; -1xlog(0.7) + -(1-1)</a:t>
            </a:r>
            <a:r>
              <a:rPr lang="en-US" dirty="0" err="1"/>
              <a:t>xlog</a:t>
            </a:r>
            <a:r>
              <a:rPr lang="en-US" dirty="0"/>
              <a:t>(1-0.7)=0.514</a:t>
            </a:r>
          </a:p>
          <a:p>
            <a:r>
              <a:rPr lang="en-US" dirty="0"/>
              <a:t>1M 0F =&gt; -1log(1) – 0log(0) = 0 (Perfect)</a:t>
            </a:r>
          </a:p>
          <a:p>
            <a:r>
              <a:rPr lang="en-US" dirty="0"/>
              <a:t>Looks like Gini Index?</a:t>
            </a:r>
            <a:endParaRPr lang="en-SG" dirty="0"/>
          </a:p>
        </p:txBody>
      </p:sp>
      <p:pic>
        <p:nvPicPr>
          <p:cNvPr id="4" name="Picture 3">
            <a:extLst>
              <a:ext uri="{FF2B5EF4-FFF2-40B4-BE49-F238E27FC236}">
                <a16:creationId xmlns:a16="http://schemas.microsoft.com/office/drawing/2014/main" id="{7C6DE0B4-C32E-49F0-8A0E-5DB4B3E86F5C}"/>
              </a:ext>
            </a:extLst>
          </p:cNvPr>
          <p:cNvPicPr>
            <a:picLocks noChangeAspect="1"/>
          </p:cNvPicPr>
          <p:nvPr/>
        </p:nvPicPr>
        <p:blipFill>
          <a:blip r:embed="rId2"/>
          <a:stretch>
            <a:fillRect/>
          </a:stretch>
        </p:blipFill>
        <p:spPr>
          <a:xfrm>
            <a:off x="1509872" y="1607096"/>
            <a:ext cx="6781800" cy="1676400"/>
          </a:xfrm>
          <a:prstGeom prst="rect">
            <a:avLst/>
          </a:prstGeom>
        </p:spPr>
      </p:pic>
      <p:sp>
        <p:nvSpPr>
          <p:cNvPr id="5" name="TextBox 4">
            <a:extLst>
              <a:ext uri="{FF2B5EF4-FFF2-40B4-BE49-F238E27FC236}">
                <a16:creationId xmlns:a16="http://schemas.microsoft.com/office/drawing/2014/main" id="{04D75DF2-4DC7-4359-9216-E2940DC069CD}"/>
              </a:ext>
            </a:extLst>
          </p:cNvPr>
          <p:cNvSpPr txBox="1"/>
          <p:nvPr/>
        </p:nvSpPr>
        <p:spPr>
          <a:xfrm>
            <a:off x="200344" y="1733237"/>
            <a:ext cx="1828800" cy="1200329"/>
          </a:xfrm>
          <a:prstGeom prst="rect">
            <a:avLst/>
          </a:prstGeom>
          <a:noFill/>
        </p:spPr>
        <p:txBody>
          <a:bodyPr wrap="square" rtlCol="0">
            <a:spAutoFit/>
          </a:bodyPr>
          <a:lstStyle/>
          <a:p>
            <a:r>
              <a:rPr lang="en-US" sz="2400" dirty="0"/>
              <a:t>For Decision Tree</a:t>
            </a:r>
          </a:p>
          <a:p>
            <a:r>
              <a:rPr lang="en-US" sz="2400" dirty="0"/>
              <a:t>For NN</a:t>
            </a:r>
            <a:endParaRPr lang="en-SG" sz="2400" dirty="0"/>
          </a:p>
        </p:txBody>
      </p:sp>
      <p:cxnSp>
        <p:nvCxnSpPr>
          <p:cNvPr id="7" name="Straight Arrow Connector 6">
            <a:extLst>
              <a:ext uri="{FF2B5EF4-FFF2-40B4-BE49-F238E27FC236}">
                <a16:creationId xmlns:a16="http://schemas.microsoft.com/office/drawing/2014/main" id="{D76093A3-0D70-4CA6-B65B-903E3E80896D}"/>
              </a:ext>
            </a:extLst>
          </p:cNvPr>
          <p:cNvCxnSpPr/>
          <p:nvPr/>
        </p:nvCxnSpPr>
        <p:spPr>
          <a:xfrm>
            <a:off x="1509872" y="2260315"/>
            <a:ext cx="1120312"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AF8E6477-216C-42ED-B3EB-FECA9B7FCE39}"/>
              </a:ext>
            </a:extLst>
          </p:cNvPr>
          <p:cNvCxnSpPr/>
          <p:nvPr/>
        </p:nvCxnSpPr>
        <p:spPr>
          <a:xfrm>
            <a:off x="770562" y="3113070"/>
            <a:ext cx="616449" cy="73973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53036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67D024-EB2C-4BF5-83A8-1FA6D50E5103}"/>
              </a:ext>
            </a:extLst>
          </p:cNvPr>
          <p:cNvSpPr>
            <a:spLocks noGrp="1"/>
          </p:cNvSpPr>
          <p:nvPr>
            <p:ph type="title"/>
          </p:nvPr>
        </p:nvSpPr>
        <p:spPr/>
        <p:txBody>
          <a:bodyPr/>
          <a:lstStyle/>
          <a:p>
            <a:r>
              <a:rPr lang="en-US" dirty="0"/>
              <a:t>Another example: Weather and Tennis</a:t>
            </a:r>
            <a:endParaRPr lang="en-SG" dirty="0"/>
          </a:p>
        </p:txBody>
      </p:sp>
      <p:pic>
        <p:nvPicPr>
          <p:cNvPr id="11266" name="Picture 2" descr="Decision Tree Intuition: From Concept to Application">
            <a:extLst>
              <a:ext uri="{FF2B5EF4-FFF2-40B4-BE49-F238E27FC236}">
                <a16:creationId xmlns:a16="http://schemas.microsoft.com/office/drawing/2014/main" id="{293FD6BD-E131-4D09-829C-C292D8E402D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3852" y="1708107"/>
            <a:ext cx="6731606" cy="4294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71265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99611D-9285-4A1C-BAED-79273C7357B3}"/>
              </a:ext>
            </a:extLst>
          </p:cNvPr>
          <p:cNvSpPr>
            <a:spLocks noGrp="1"/>
          </p:cNvSpPr>
          <p:nvPr>
            <p:ph type="title"/>
          </p:nvPr>
        </p:nvSpPr>
        <p:spPr/>
        <p:txBody>
          <a:bodyPr/>
          <a:lstStyle/>
          <a:p>
            <a:r>
              <a:rPr lang="en-US" dirty="0"/>
              <a:t>Activation Function</a:t>
            </a:r>
            <a:endParaRPr lang="en-SG" dirty="0"/>
          </a:p>
        </p:txBody>
      </p:sp>
      <p:pic>
        <p:nvPicPr>
          <p:cNvPr id="7172" name="Picture 4" descr="Activation Function - AI Wiki">
            <a:extLst>
              <a:ext uri="{FF2B5EF4-FFF2-40B4-BE49-F238E27FC236}">
                <a16:creationId xmlns:a16="http://schemas.microsoft.com/office/drawing/2014/main" id="{B135247D-CFEA-43A1-BCDE-E58765CDBE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7899" y="1906641"/>
            <a:ext cx="6028201" cy="40417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66718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1BD84-21EE-4A64-8E1E-BC03924A1974}"/>
              </a:ext>
            </a:extLst>
          </p:cNvPr>
          <p:cNvSpPr>
            <a:spLocks noGrp="1"/>
          </p:cNvSpPr>
          <p:nvPr>
            <p:ph type="title"/>
          </p:nvPr>
        </p:nvSpPr>
        <p:spPr>
          <a:xfrm>
            <a:off x="169524" y="118685"/>
            <a:ext cx="8229600" cy="1143000"/>
          </a:xfrm>
        </p:spPr>
        <p:txBody>
          <a:bodyPr/>
          <a:lstStyle/>
          <a:p>
            <a:r>
              <a:rPr lang="en-US" dirty="0"/>
              <a:t>Error Function</a:t>
            </a:r>
            <a:endParaRPr lang="en-SG" dirty="0"/>
          </a:p>
        </p:txBody>
      </p:sp>
      <p:pic>
        <p:nvPicPr>
          <p:cNvPr id="10242" name="Picture 2" descr="5 Regression Loss Functions All Machine Learners Should Know | by ...">
            <a:extLst>
              <a:ext uri="{FF2B5EF4-FFF2-40B4-BE49-F238E27FC236}">
                <a16:creationId xmlns:a16="http://schemas.microsoft.com/office/drawing/2014/main" id="{3F1484D0-BCF8-4655-9DDA-ADB20CE21B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01066" y="1047374"/>
            <a:ext cx="4941868" cy="5121135"/>
          </a:xfrm>
          <a:prstGeom prst="rect">
            <a:avLst/>
          </a:prstGeom>
          <a:noFill/>
          <a:extLst>
            <a:ext uri="{909E8E84-426E-40DD-AFC4-6F175D3DCCD1}">
              <a14:hiddenFill xmlns:a14="http://schemas.microsoft.com/office/drawing/2010/main">
                <a:solidFill>
                  <a:srgbClr val="FFFFFF"/>
                </a:solidFill>
              </a14:hiddenFill>
            </a:ext>
          </a:extLst>
        </p:spPr>
      </p:pic>
      <p:cxnSp>
        <p:nvCxnSpPr>
          <p:cNvPr id="4" name="Straight Arrow Connector 3">
            <a:extLst>
              <a:ext uri="{FF2B5EF4-FFF2-40B4-BE49-F238E27FC236}">
                <a16:creationId xmlns:a16="http://schemas.microsoft.com/office/drawing/2014/main" id="{404B09EF-EF36-4658-B8F2-B9D8761DAC19}"/>
              </a:ext>
            </a:extLst>
          </p:cNvPr>
          <p:cNvCxnSpPr/>
          <p:nvPr/>
        </p:nvCxnSpPr>
        <p:spPr>
          <a:xfrm flipH="1">
            <a:off x="6215865" y="2743200"/>
            <a:ext cx="1119883" cy="6858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 name="Straight Arrow Connector 5">
            <a:extLst>
              <a:ext uri="{FF2B5EF4-FFF2-40B4-BE49-F238E27FC236}">
                <a16:creationId xmlns:a16="http://schemas.microsoft.com/office/drawing/2014/main" id="{134648D5-F416-40C6-8EE4-74856BF29D45}"/>
              </a:ext>
            </a:extLst>
          </p:cNvPr>
          <p:cNvCxnSpPr/>
          <p:nvPr/>
        </p:nvCxnSpPr>
        <p:spPr>
          <a:xfrm>
            <a:off x="2101066" y="3429000"/>
            <a:ext cx="1012004" cy="73203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057572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9074" y="39047"/>
            <a:ext cx="8534507" cy="1143000"/>
          </a:xfrm>
        </p:spPr>
        <p:txBody>
          <a:bodyPr/>
          <a:lstStyle/>
          <a:p>
            <a:r>
              <a:rPr lang="en-US" dirty="0"/>
              <a:t>Neural Network</a:t>
            </a:r>
          </a:p>
        </p:txBody>
      </p:sp>
      <p:sp>
        <p:nvSpPr>
          <p:cNvPr id="3" name="Content Placeholder 2"/>
          <p:cNvSpPr>
            <a:spLocks noGrp="1"/>
          </p:cNvSpPr>
          <p:nvPr>
            <p:ph idx="1"/>
          </p:nvPr>
        </p:nvSpPr>
        <p:spPr>
          <a:xfrm>
            <a:off x="424509" y="1121964"/>
            <a:ext cx="8123636" cy="4880803"/>
          </a:xfrm>
        </p:spPr>
        <p:txBody>
          <a:bodyPr/>
          <a:lstStyle/>
          <a:p>
            <a:r>
              <a:rPr lang="en-US" sz="2800" dirty="0"/>
              <a:t> </a:t>
            </a:r>
            <a:r>
              <a:rPr lang="en-US" sz="2400" dirty="0"/>
              <a:t>To model how the human brain “thinks”</a:t>
            </a:r>
          </a:p>
          <a:p>
            <a:r>
              <a:rPr lang="en-US" sz="2400" dirty="0"/>
              <a:t> Neurons (nerve cell) exist in the human brain to make sense of signals</a:t>
            </a:r>
          </a:p>
          <a:p>
            <a:r>
              <a:rPr lang="en-US" sz="2400" dirty="0"/>
              <a:t> Neurons are connected by synapses to receive and pass signals.</a:t>
            </a:r>
          </a:p>
        </p:txBody>
      </p:sp>
      <p:pic>
        <p:nvPicPr>
          <p:cNvPr id="15362" name="Picture 2" descr="http://chezasite.com/media/2016-02/novosti-nauki-5comwp-contentuploads201212braiin-cells-neuron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19742" y="3400426"/>
            <a:ext cx="6649128" cy="25812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24705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07C184-709E-4510-A5BD-B39C84F3C3D1}"/>
              </a:ext>
            </a:extLst>
          </p:cNvPr>
          <p:cNvSpPr>
            <a:spLocks noGrp="1"/>
          </p:cNvSpPr>
          <p:nvPr>
            <p:ph type="title"/>
          </p:nvPr>
        </p:nvSpPr>
        <p:spPr>
          <a:xfrm>
            <a:off x="220893" y="121843"/>
            <a:ext cx="8229600" cy="1143000"/>
          </a:xfrm>
        </p:spPr>
        <p:txBody>
          <a:bodyPr/>
          <a:lstStyle/>
          <a:p>
            <a:r>
              <a:rPr lang="en-US" dirty="0"/>
              <a:t>What is a neuron</a:t>
            </a:r>
            <a:endParaRPr lang="en-SG" dirty="0"/>
          </a:p>
        </p:txBody>
      </p:sp>
      <p:pic>
        <p:nvPicPr>
          <p:cNvPr id="4" name="Content Placeholder 3">
            <a:extLst>
              <a:ext uri="{FF2B5EF4-FFF2-40B4-BE49-F238E27FC236}">
                <a16:creationId xmlns:a16="http://schemas.microsoft.com/office/drawing/2014/main" id="{BC6927D9-FC22-45D5-BD9F-0B38D23A6F61}"/>
              </a:ext>
            </a:extLst>
          </p:cNvPr>
          <p:cNvPicPr>
            <a:picLocks noGrp="1" noChangeAspect="1"/>
          </p:cNvPicPr>
          <p:nvPr>
            <p:ph idx="1"/>
          </p:nvPr>
        </p:nvPicPr>
        <p:blipFill>
          <a:blip r:embed="rId2"/>
          <a:stretch>
            <a:fillRect/>
          </a:stretch>
        </p:blipFill>
        <p:spPr>
          <a:xfrm>
            <a:off x="2787973" y="1100457"/>
            <a:ext cx="3939585" cy="4212326"/>
          </a:xfrm>
          <a:prstGeom prst="rect">
            <a:avLst/>
          </a:prstGeom>
        </p:spPr>
      </p:pic>
      <p:sp>
        <p:nvSpPr>
          <p:cNvPr id="5" name="Rectangle 4">
            <a:extLst>
              <a:ext uri="{FF2B5EF4-FFF2-40B4-BE49-F238E27FC236}">
                <a16:creationId xmlns:a16="http://schemas.microsoft.com/office/drawing/2014/main" id="{7B4A3035-B74F-4D92-BCC9-1FF9C7533348}"/>
              </a:ext>
            </a:extLst>
          </p:cNvPr>
          <p:cNvSpPr/>
          <p:nvPr/>
        </p:nvSpPr>
        <p:spPr>
          <a:xfrm>
            <a:off x="134118" y="5376848"/>
            <a:ext cx="8650286" cy="923330"/>
          </a:xfrm>
          <a:prstGeom prst="rect">
            <a:avLst/>
          </a:prstGeom>
        </p:spPr>
        <p:txBody>
          <a:bodyPr wrap="square">
            <a:spAutoFit/>
          </a:bodyPr>
          <a:lstStyle/>
          <a:p>
            <a:r>
              <a:rPr lang="en-SG" dirty="0"/>
              <a:t>https://www.alamy.com/vector-illustration-of-structure-of-human-neuron-and-healthy-human-brain-funny-educational-illustration-for-kids-isolated-characters-image246151559.html</a:t>
            </a:r>
          </a:p>
        </p:txBody>
      </p:sp>
    </p:spTree>
    <p:extLst>
      <p:ext uri="{BB962C8B-B14F-4D97-AF65-F5344CB8AC3E}">
        <p14:creationId xmlns:p14="http://schemas.microsoft.com/office/powerpoint/2010/main" val="5568825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2">
            <a:extLst>
              <a:ext uri="{FF2B5EF4-FFF2-40B4-BE49-F238E27FC236}">
                <a16:creationId xmlns:a16="http://schemas.microsoft.com/office/drawing/2014/main" id="{EA33BC0F-59D0-4E92-9F06-E5C7635889EA}"/>
              </a:ext>
            </a:extLst>
          </p:cNvPr>
          <p:cNvSpPr>
            <a:spLocks noGrp="1" noChangeArrowheads="1"/>
          </p:cNvSpPr>
          <p:nvPr>
            <p:ph type="title"/>
          </p:nvPr>
        </p:nvSpPr>
        <p:spPr>
          <a:xfrm>
            <a:off x="225846" y="356033"/>
            <a:ext cx="7193777" cy="642938"/>
          </a:xfrm>
        </p:spPr>
        <p:txBody>
          <a:bodyPr>
            <a:noAutofit/>
          </a:bodyPr>
          <a:lstStyle/>
          <a:p>
            <a:r>
              <a:rPr lang="en-US" altLang="en-US" dirty="0">
                <a:ea typeface="ＭＳ Ｐゴシック" panose="020B0600070205080204" pitchFamily="34" charset="-128"/>
              </a:rPr>
              <a:t>Perceptron Example</a:t>
            </a:r>
          </a:p>
        </p:txBody>
      </p:sp>
      <p:sp>
        <p:nvSpPr>
          <p:cNvPr id="138243" name="Oval 3">
            <a:extLst>
              <a:ext uri="{FF2B5EF4-FFF2-40B4-BE49-F238E27FC236}">
                <a16:creationId xmlns:a16="http://schemas.microsoft.com/office/drawing/2014/main" id="{06CC6D39-C630-4577-98D6-9943501AFB7F}"/>
              </a:ext>
            </a:extLst>
          </p:cNvPr>
          <p:cNvSpPr>
            <a:spLocks noChangeArrowheads="1"/>
          </p:cNvSpPr>
          <p:nvPr/>
        </p:nvSpPr>
        <p:spPr bwMode="auto">
          <a:xfrm>
            <a:off x="2883169" y="1778771"/>
            <a:ext cx="428625" cy="4286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endParaRPr lang="en-SG" altLang="en-US" sz="1350"/>
          </a:p>
        </p:txBody>
      </p:sp>
      <p:sp>
        <p:nvSpPr>
          <p:cNvPr id="138244" name="Text Box 4">
            <a:extLst>
              <a:ext uri="{FF2B5EF4-FFF2-40B4-BE49-F238E27FC236}">
                <a16:creationId xmlns:a16="http://schemas.microsoft.com/office/drawing/2014/main" id="{61172825-DE6B-42E2-8B47-A508445CBBEE}"/>
              </a:ext>
            </a:extLst>
          </p:cNvPr>
          <p:cNvSpPr txBox="1">
            <a:spLocks noChangeArrowheads="1"/>
          </p:cNvSpPr>
          <p:nvPr/>
        </p:nvSpPr>
        <p:spPr bwMode="auto">
          <a:xfrm>
            <a:off x="2912409" y="1843043"/>
            <a:ext cx="280847" cy="30008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har char="•"/>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a:spcBef>
                <a:spcPct val="0"/>
              </a:spcBef>
              <a:buFontTx/>
              <a:buNone/>
            </a:pPr>
            <a:r>
              <a:rPr lang="en-US" altLang="en-US" sz="1350"/>
              <a:t>2</a:t>
            </a:r>
          </a:p>
        </p:txBody>
      </p:sp>
      <p:sp>
        <p:nvSpPr>
          <p:cNvPr id="138245" name="Oval 5">
            <a:extLst>
              <a:ext uri="{FF2B5EF4-FFF2-40B4-BE49-F238E27FC236}">
                <a16:creationId xmlns:a16="http://schemas.microsoft.com/office/drawing/2014/main" id="{5C3580B7-46D4-4FCC-855E-6DADDD41CA1A}"/>
              </a:ext>
            </a:extLst>
          </p:cNvPr>
          <p:cNvSpPr>
            <a:spLocks noChangeArrowheads="1"/>
          </p:cNvSpPr>
          <p:nvPr/>
        </p:nvSpPr>
        <p:spPr bwMode="auto">
          <a:xfrm>
            <a:off x="2843878" y="2293121"/>
            <a:ext cx="428625" cy="42862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endParaRPr lang="en-SG" altLang="en-US" sz="1350"/>
          </a:p>
        </p:txBody>
      </p:sp>
      <p:sp>
        <p:nvSpPr>
          <p:cNvPr id="138246" name="Text Box 6">
            <a:extLst>
              <a:ext uri="{FF2B5EF4-FFF2-40B4-BE49-F238E27FC236}">
                <a16:creationId xmlns:a16="http://schemas.microsoft.com/office/drawing/2014/main" id="{5B96F03A-28A2-4C2C-8272-C9754C472A34}"/>
              </a:ext>
            </a:extLst>
          </p:cNvPr>
          <p:cNvSpPr txBox="1">
            <a:spLocks noChangeArrowheads="1"/>
          </p:cNvSpPr>
          <p:nvPr/>
        </p:nvSpPr>
        <p:spPr bwMode="auto">
          <a:xfrm>
            <a:off x="2912409" y="2357393"/>
            <a:ext cx="280847" cy="30008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har char="•"/>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a:spcBef>
                <a:spcPct val="0"/>
              </a:spcBef>
              <a:buFontTx/>
              <a:buNone/>
            </a:pPr>
            <a:r>
              <a:rPr lang="en-US" altLang="en-US" sz="1350"/>
              <a:t>1</a:t>
            </a:r>
          </a:p>
        </p:txBody>
      </p:sp>
      <p:sp>
        <p:nvSpPr>
          <p:cNvPr id="138247" name="Line 9">
            <a:extLst>
              <a:ext uri="{FF2B5EF4-FFF2-40B4-BE49-F238E27FC236}">
                <a16:creationId xmlns:a16="http://schemas.microsoft.com/office/drawing/2014/main" id="{D005EC72-AA67-431D-85A9-ED0B0E5B07AF}"/>
              </a:ext>
            </a:extLst>
          </p:cNvPr>
          <p:cNvSpPr>
            <a:spLocks noChangeShapeType="1"/>
          </p:cNvSpPr>
          <p:nvPr/>
        </p:nvSpPr>
        <p:spPr bwMode="auto">
          <a:xfrm>
            <a:off x="3315366" y="2078809"/>
            <a:ext cx="857250" cy="3429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138248" name="Oval 10">
            <a:extLst>
              <a:ext uri="{FF2B5EF4-FFF2-40B4-BE49-F238E27FC236}">
                <a16:creationId xmlns:a16="http://schemas.microsoft.com/office/drawing/2014/main" id="{3AD2725B-CEE8-4385-AAD1-D3DA1000D83F}"/>
              </a:ext>
            </a:extLst>
          </p:cNvPr>
          <p:cNvSpPr>
            <a:spLocks noChangeArrowheads="1"/>
          </p:cNvSpPr>
          <p:nvPr/>
        </p:nvSpPr>
        <p:spPr bwMode="auto">
          <a:xfrm>
            <a:off x="4211906" y="2164533"/>
            <a:ext cx="553641" cy="557213"/>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endParaRPr lang="en-SG" altLang="en-US" sz="1350"/>
          </a:p>
        </p:txBody>
      </p:sp>
      <p:sp>
        <p:nvSpPr>
          <p:cNvPr id="138249" name="Text Box 11">
            <a:extLst>
              <a:ext uri="{FF2B5EF4-FFF2-40B4-BE49-F238E27FC236}">
                <a16:creationId xmlns:a16="http://schemas.microsoft.com/office/drawing/2014/main" id="{1185C882-F1B6-472C-9507-001935B39B03}"/>
              </a:ext>
            </a:extLst>
          </p:cNvPr>
          <p:cNvSpPr txBox="1">
            <a:spLocks noChangeArrowheads="1"/>
          </p:cNvSpPr>
          <p:nvPr/>
        </p:nvSpPr>
        <p:spPr bwMode="auto">
          <a:xfrm>
            <a:off x="4332068" y="2314530"/>
            <a:ext cx="184731" cy="30008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har char="•"/>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a:spcBef>
                <a:spcPct val="0"/>
              </a:spcBef>
              <a:buFontTx/>
              <a:buNone/>
            </a:pPr>
            <a:endParaRPr lang="en-US" altLang="en-US" sz="1350"/>
          </a:p>
        </p:txBody>
      </p:sp>
      <p:sp>
        <p:nvSpPr>
          <p:cNvPr id="138250" name="Line 12">
            <a:extLst>
              <a:ext uri="{FF2B5EF4-FFF2-40B4-BE49-F238E27FC236}">
                <a16:creationId xmlns:a16="http://schemas.microsoft.com/office/drawing/2014/main" id="{4E42CA6F-E65A-499B-AEF2-C34369D033D3}"/>
              </a:ext>
            </a:extLst>
          </p:cNvPr>
          <p:cNvSpPr>
            <a:spLocks noChangeShapeType="1"/>
          </p:cNvSpPr>
          <p:nvPr/>
        </p:nvSpPr>
        <p:spPr bwMode="auto">
          <a:xfrm>
            <a:off x="3315366" y="2550296"/>
            <a:ext cx="814388" cy="119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138251" name="Text Box 14">
            <a:extLst>
              <a:ext uri="{FF2B5EF4-FFF2-40B4-BE49-F238E27FC236}">
                <a16:creationId xmlns:a16="http://schemas.microsoft.com/office/drawing/2014/main" id="{10245CCE-207A-4278-BBBC-A937DC5D9FD6}"/>
              </a:ext>
            </a:extLst>
          </p:cNvPr>
          <p:cNvSpPr txBox="1">
            <a:spLocks noChangeArrowheads="1"/>
          </p:cNvSpPr>
          <p:nvPr/>
        </p:nvSpPr>
        <p:spPr bwMode="auto">
          <a:xfrm>
            <a:off x="3493798" y="1843043"/>
            <a:ext cx="328937" cy="30008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har char="•"/>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a:spcBef>
                <a:spcPct val="0"/>
              </a:spcBef>
              <a:buFontTx/>
              <a:buNone/>
            </a:pPr>
            <a:r>
              <a:rPr lang="en-US" altLang="en-US" sz="1350"/>
              <a:t>.5</a:t>
            </a:r>
          </a:p>
        </p:txBody>
      </p:sp>
      <p:sp>
        <p:nvSpPr>
          <p:cNvPr id="138252" name="Text Box 15">
            <a:extLst>
              <a:ext uri="{FF2B5EF4-FFF2-40B4-BE49-F238E27FC236}">
                <a16:creationId xmlns:a16="http://schemas.microsoft.com/office/drawing/2014/main" id="{BDD0FE55-6289-4105-A18F-4CFDC13B5759}"/>
              </a:ext>
            </a:extLst>
          </p:cNvPr>
          <p:cNvSpPr txBox="1">
            <a:spLocks noChangeArrowheads="1"/>
          </p:cNvSpPr>
          <p:nvPr/>
        </p:nvSpPr>
        <p:spPr bwMode="auto">
          <a:xfrm>
            <a:off x="3497370" y="2271668"/>
            <a:ext cx="328937" cy="30008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har char="•"/>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a:spcBef>
                <a:spcPct val="0"/>
              </a:spcBef>
              <a:buFontTx/>
              <a:buNone/>
            </a:pPr>
            <a:r>
              <a:rPr lang="en-US" altLang="en-US" sz="1350"/>
              <a:t>.3</a:t>
            </a:r>
          </a:p>
        </p:txBody>
      </p:sp>
      <p:graphicFrame>
        <p:nvGraphicFramePr>
          <p:cNvPr id="138253" name="Object 17">
            <a:extLst>
              <a:ext uri="{FF2B5EF4-FFF2-40B4-BE49-F238E27FC236}">
                <a16:creationId xmlns:a16="http://schemas.microsoft.com/office/drawing/2014/main" id="{FB940BB0-1C12-4254-8E83-C1576193F764}"/>
              </a:ext>
            </a:extLst>
          </p:cNvPr>
          <p:cNvGraphicFramePr>
            <a:graphicFrameLocks noChangeAspect="1"/>
          </p:cNvGraphicFramePr>
          <p:nvPr/>
        </p:nvGraphicFramePr>
        <p:xfrm>
          <a:off x="4211906" y="2335985"/>
          <a:ext cx="209550" cy="264319"/>
        </p:xfrm>
        <a:graphic>
          <a:graphicData uri="http://schemas.openxmlformats.org/presentationml/2006/ole">
            <mc:AlternateContent xmlns:mc="http://schemas.openxmlformats.org/markup-compatibility/2006">
              <mc:Choice xmlns:v="urn:schemas-microsoft-com:vml" Requires="v">
                <p:oleObj spid="_x0000_s6160" name="Equation" r:id="rId4" imgW="139579" imgH="177646" progId="Equation.3">
                  <p:embed/>
                </p:oleObj>
              </mc:Choice>
              <mc:Fallback>
                <p:oleObj name="Equation" r:id="rId4" imgW="139579" imgH="177646" progId="Equation.3">
                  <p:embed/>
                  <p:pic>
                    <p:nvPicPr>
                      <p:cNvPr id="138253" name="Object 17">
                        <a:extLst>
                          <a:ext uri="{FF2B5EF4-FFF2-40B4-BE49-F238E27FC236}">
                            <a16:creationId xmlns:a16="http://schemas.microsoft.com/office/drawing/2014/main" id="{FB940BB0-1C12-4254-8E83-C1576193F76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11906" y="2335985"/>
                        <a:ext cx="209550" cy="26431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38254" name="Text Box 21">
            <a:extLst>
              <a:ext uri="{FF2B5EF4-FFF2-40B4-BE49-F238E27FC236}">
                <a16:creationId xmlns:a16="http://schemas.microsoft.com/office/drawing/2014/main" id="{91BC0629-B1EF-4358-83B1-2A52F88A71AC}"/>
              </a:ext>
            </a:extLst>
          </p:cNvPr>
          <p:cNvSpPr txBox="1">
            <a:spLocks noChangeArrowheads="1"/>
          </p:cNvSpPr>
          <p:nvPr/>
        </p:nvSpPr>
        <p:spPr bwMode="auto">
          <a:xfrm>
            <a:off x="4335036" y="2314530"/>
            <a:ext cx="439544" cy="30008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har char="•"/>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a:spcBef>
                <a:spcPct val="0"/>
              </a:spcBef>
              <a:buFontTx/>
              <a:buNone/>
            </a:pPr>
            <a:r>
              <a:rPr lang="en-US" altLang="en-US" sz="1350"/>
              <a:t>=-1</a:t>
            </a:r>
          </a:p>
        </p:txBody>
      </p:sp>
      <p:sp>
        <p:nvSpPr>
          <p:cNvPr id="138255" name="Text Box 22">
            <a:extLst>
              <a:ext uri="{FF2B5EF4-FFF2-40B4-BE49-F238E27FC236}">
                <a16:creationId xmlns:a16="http://schemas.microsoft.com/office/drawing/2014/main" id="{0B03EF28-1FC0-4BB3-ACED-366DA0D8211F}"/>
              </a:ext>
            </a:extLst>
          </p:cNvPr>
          <p:cNvSpPr txBox="1">
            <a:spLocks noChangeArrowheads="1"/>
          </p:cNvSpPr>
          <p:nvPr/>
        </p:nvSpPr>
        <p:spPr bwMode="auto">
          <a:xfrm>
            <a:off x="3538340" y="2786018"/>
            <a:ext cx="2074607" cy="30008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har char="•"/>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a:spcBef>
                <a:spcPct val="0"/>
              </a:spcBef>
              <a:buFontTx/>
              <a:buNone/>
            </a:pPr>
            <a:r>
              <a:rPr lang="en-US" altLang="en-US" sz="1350"/>
              <a:t>2(0.5) + 1(0.3) + -1 = 0.3</a:t>
            </a:r>
          </a:p>
        </p:txBody>
      </p:sp>
      <p:sp>
        <p:nvSpPr>
          <p:cNvPr id="138256" name="Text Box 23">
            <a:extLst>
              <a:ext uri="{FF2B5EF4-FFF2-40B4-BE49-F238E27FC236}">
                <a16:creationId xmlns:a16="http://schemas.microsoft.com/office/drawing/2014/main" id="{02E0DB3C-02B9-4034-9CE4-423A3DD5248A}"/>
              </a:ext>
            </a:extLst>
          </p:cNvPr>
          <p:cNvSpPr txBox="1">
            <a:spLocks noChangeArrowheads="1"/>
          </p:cNvSpPr>
          <p:nvPr/>
        </p:nvSpPr>
        <p:spPr bwMode="auto">
          <a:xfrm>
            <a:off x="120383" y="3260903"/>
            <a:ext cx="2977098" cy="46166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har char="•"/>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a:spcBef>
                <a:spcPct val="50000"/>
              </a:spcBef>
              <a:buFontTx/>
              <a:buNone/>
            </a:pPr>
            <a:r>
              <a:rPr lang="en-US" altLang="en-US" sz="2400" dirty="0"/>
              <a:t>Learning Procedure:</a:t>
            </a:r>
          </a:p>
        </p:txBody>
      </p:sp>
      <p:sp>
        <p:nvSpPr>
          <p:cNvPr id="138257" name="Text Box 25">
            <a:extLst>
              <a:ext uri="{FF2B5EF4-FFF2-40B4-BE49-F238E27FC236}">
                <a16:creationId xmlns:a16="http://schemas.microsoft.com/office/drawing/2014/main" id="{85310C7D-B531-40CF-A841-479FA5D91546}"/>
              </a:ext>
            </a:extLst>
          </p:cNvPr>
          <p:cNvSpPr txBox="1">
            <a:spLocks noChangeArrowheads="1"/>
          </p:cNvSpPr>
          <p:nvPr/>
        </p:nvSpPr>
        <p:spPr bwMode="auto">
          <a:xfrm>
            <a:off x="77461" y="3856090"/>
            <a:ext cx="9261094" cy="212365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marL="257175" indent="-257175">
              <a:spcBef>
                <a:spcPct val="20000"/>
              </a:spcBef>
              <a:buChar char="•"/>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50000"/>
              </a:spcBef>
              <a:buFontTx/>
              <a:buAutoNum type="arabicPeriod"/>
            </a:pPr>
            <a:r>
              <a:rPr lang="en-US" altLang="en-US" sz="2400" dirty="0"/>
              <a:t>Randomly assign weights (between 0-1)</a:t>
            </a:r>
          </a:p>
          <a:p>
            <a:pPr>
              <a:spcBef>
                <a:spcPct val="50000"/>
              </a:spcBef>
              <a:buFontTx/>
              <a:buAutoNum type="arabicPeriod"/>
            </a:pPr>
            <a:r>
              <a:rPr lang="en-US" altLang="en-US" sz="2400" dirty="0"/>
              <a:t>Present inputs from training data</a:t>
            </a:r>
          </a:p>
          <a:p>
            <a:pPr>
              <a:spcBef>
                <a:spcPct val="50000"/>
              </a:spcBef>
              <a:buFontTx/>
              <a:buAutoNum type="arabicPeriod"/>
            </a:pPr>
            <a:r>
              <a:rPr lang="en-US" altLang="en-US" sz="2400" dirty="0"/>
              <a:t>Get output O, measure the difference, adjust weights</a:t>
            </a:r>
          </a:p>
          <a:p>
            <a:pPr>
              <a:spcBef>
                <a:spcPct val="50000"/>
              </a:spcBef>
              <a:buFontTx/>
              <a:buAutoNum type="arabicPeriod"/>
            </a:pPr>
            <a:r>
              <a:rPr lang="en-US" altLang="en-US" sz="2400" dirty="0"/>
              <a:t>Repeat; stop when no errors, or enough epochs completed</a:t>
            </a:r>
          </a:p>
        </p:txBody>
      </p:sp>
      <p:sp>
        <p:nvSpPr>
          <p:cNvPr id="138258" name="Slide Number Placeholder 1">
            <a:extLst>
              <a:ext uri="{FF2B5EF4-FFF2-40B4-BE49-F238E27FC236}">
                <a16:creationId xmlns:a16="http://schemas.microsoft.com/office/drawing/2014/main" id="{E63DAC61-5850-450D-8B1A-3D6E09C97C3B}"/>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100">
                <a:solidFill>
                  <a:schemeClr val="tx1"/>
                </a:solidFill>
                <a:latin typeface="Arial" panose="020B0604020202020204" pitchFamily="34" charset="0"/>
                <a:ea typeface="ＭＳ Ｐゴシック" panose="020B0600070205080204" pitchFamily="34" charset="-128"/>
              </a:defRPr>
            </a:lvl1pPr>
            <a:lvl2pPr marL="557213" indent="-214313">
              <a:spcBef>
                <a:spcPct val="20000"/>
              </a:spcBef>
              <a:buChar char="–"/>
              <a:defRPr sz="1800">
                <a:solidFill>
                  <a:schemeClr val="tx1"/>
                </a:solidFill>
                <a:latin typeface="Arial" panose="020B0604020202020204" pitchFamily="34" charset="0"/>
                <a:ea typeface="ＭＳ Ｐゴシック" panose="020B0600070205080204" pitchFamily="34" charset="-128"/>
              </a:defRPr>
            </a:lvl2pPr>
            <a:lvl3pPr marL="857250" indent="-171450">
              <a:spcBef>
                <a:spcPct val="20000"/>
              </a:spcBef>
              <a:buChar char="•"/>
              <a:defRPr sz="1800">
                <a:solidFill>
                  <a:schemeClr val="tx1"/>
                </a:solidFill>
                <a:latin typeface="Arial" panose="020B0604020202020204" pitchFamily="34" charset="0"/>
                <a:ea typeface="ＭＳ Ｐゴシック" panose="020B0600070205080204" pitchFamily="34" charset="-128"/>
              </a:defRPr>
            </a:lvl3pPr>
            <a:lvl4pPr marL="1200150" indent="-171450">
              <a:spcBef>
                <a:spcPct val="20000"/>
              </a:spcBef>
              <a:buChar char="–"/>
              <a:defRPr sz="1500">
                <a:solidFill>
                  <a:schemeClr val="tx1"/>
                </a:solidFill>
                <a:latin typeface="Arial" panose="020B0604020202020204" pitchFamily="34" charset="0"/>
                <a:ea typeface="ＭＳ Ｐゴシック" panose="020B0600070205080204" pitchFamily="34" charset="-128"/>
              </a:defRPr>
            </a:lvl4pPr>
            <a:lvl5pPr marL="1543050" indent="-171450">
              <a:spcBef>
                <a:spcPct val="20000"/>
              </a:spcBef>
              <a:buChar char="»"/>
              <a:defRPr sz="1500">
                <a:solidFill>
                  <a:schemeClr val="tx1"/>
                </a:solidFill>
                <a:latin typeface="Arial" panose="020B0604020202020204" pitchFamily="34" charset="0"/>
                <a:ea typeface="ＭＳ Ｐゴシック" panose="020B0600070205080204" pitchFamily="34" charset="-128"/>
              </a:defRPr>
            </a:lvl5pPr>
            <a:lvl6pPr marL="1885950" indent="-171450" eaLnBrk="0" fontAlgn="base" hangingPunct="0">
              <a:spcBef>
                <a:spcPct val="20000"/>
              </a:spcBef>
              <a:spcAft>
                <a:spcPct val="0"/>
              </a:spcAft>
              <a:buChar char="»"/>
              <a:defRPr sz="1500">
                <a:solidFill>
                  <a:schemeClr val="tx1"/>
                </a:solidFill>
                <a:latin typeface="Arial" panose="020B0604020202020204" pitchFamily="34" charset="0"/>
                <a:ea typeface="ＭＳ Ｐゴシック" panose="020B0600070205080204" pitchFamily="34" charset="-128"/>
              </a:defRPr>
            </a:lvl6pPr>
            <a:lvl7pPr marL="2228850" indent="-171450" eaLnBrk="0" fontAlgn="base" hangingPunct="0">
              <a:spcBef>
                <a:spcPct val="20000"/>
              </a:spcBef>
              <a:spcAft>
                <a:spcPct val="0"/>
              </a:spcAft>
              <a:buChar char="»"/>
              <a:defRPr sz="1500">
                <a:solidFill>
                  <a:schemeClr val="tx1"/>
                </a:solidFill>
                <a:latin typeface="Arial" panose="020B0604020202020204" pitchFamily="34" charset="0"/>
                <a:ea typeface="ＭＳ Ｐゴシック" panose="020B0600070205080204" pitchFamily="34" charset="-128"/>
              </a:defRPr>
            </a:lvl7pPr>
            <a:lvl8pPr marL="2571750" indent="-171450" eaLnBrk="0" fontAlgn="base" hangingPunct="0">
              <a:spcBef>
                <a:spcPct val="20000"/>
              </a:spcBef>
              <a:spcAft>
                <a:spcPct val="0"/>
              </a:spcAft>
              <a:buChar char="»"/>
              <a:defRPr sz="1500">
                <a:solidFill>
                  <a:schemeClr val="tx1"/>
                </a:solidFill>
                <a:latin typeface="Arial" panose="020B0604020202020204" pitchFamily="34" charset="0"/>
                <a:ea typeface="ＭＳ Ｐゴシック" panose="020B0600070205080204" pitchFamily="34" charset="-128"/>
              </a:defRPr>
            </a:lvl8pPr>
            <a:lvl9pPr marL="2914650" indent="-171450" eaLnBrk="0" fontAlgn="base" hangingPunct="0">
              <a:spcBef>
                <a:spcPct val="20000"/>
              </a:spcBef>
              <a:spcAft>
                <a:spcPct val="0"/>
              </a:spcAft>
              <a:buChar char="»"/>
              <a:defRPr sz="15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CC2D6261-CF08-4AD0-B2EA-81915A89AD04}" type="slidenum">
              <a:rPr lang="en-US" altLang="zh-CN" sz="1050">
                <a:solidFill>
                  <a:srgbClr val="000000"/>
                </a:solidFill>
              </a:rPr>
              <a:pPr>
                <a:spcBef>
                  <a:spcPct val="0"/>
                </a:spcBef>
                <a:buFontTx/>
                <a:buNone/>
              </a:pPr>
              <a:t>29</a:t>
            </a:fld>
            <a:endParaRPr lang="en-US" altLang="zh-CN" sz="1050">
              <a:solidFill>
                <a:srgbClr val="000000"/>
              </a:solidFill>
            </a:endParaRPr>
          </a:p>
        </p:txBody>
      </p:sp>
    </p:spTree>
    <p:extLst>
      <p:ext uri="{BB962C8B-B14F-4D97-AF65-F5344CB8AC3E}">
        <p14:creationId xmlns:p14="http://schemas.microsoft.com/office/powerpoint/2010/main" val="33375526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8878BE-92E9-48D6-82CD-75DA0FA8FD15}"/>
              </a:ext>
            </a:extLst>
          </p:cNvPr>
          <p:cNvSpPr>
            <a:spLocks noGrp="1"/>
          </p:cNvSpPr>
          <p:nvPr>
            <p:ph type="title"/>
          </p:nvPr>
        </p:nvSpPr>
        <p:spPr>
          <a:xfrm>
            <a:off x="354458" y="214310"/>
            <a:ext cx="8229600" cy="1143000"/>
          </a:xfrm>
        </p:spPr>
        <p:txBody>
          <a:bodyPr/>
          <a:lstStyle/>
          <a:p>
            <a:r>
              <a:rPr lang="en-US" dirty="0"/>
              <a:t>Weekly Plan</a:t>
            </a:r>
            <a:endParaRPr lang="en-SG" dirty="0"/>
          </a:p>
        </p:txBody>
      </p:sp>
      <p:sp>
        <p:nvSpPr>
          <p:cNvPr id="3" name="Content Placeholder 2">
            <a:extLst>
              <a:ext uri="{FF2B5EF4-FFF2-40B4-BE49-F238E27FC236}">
                <a16:creationId xmlns:a16="http://schemas.microsoft.com/office/drawing/2014/main" id="{90D87147-28F0-439E-B75B-FE39AD6E87E6}"/>
              </a:ext>
            </a:extLst>
          </p:cNvPr>
          <p:cNvSpPr>
            <a:spLocks noGrp="1"/>
          </p:cNvSpPr>
          <p:nvPr>
            <p:ph idx="1"/>
          </p:nvPr>
        </p:nvSpPr>
        <p:spPr>
          <a:xfrm>
            <a:off x="683231" y="1552197"/>
            <a:ext cx="6878549" cy="4396540"/>
          </a:xfrm>
        </p:spPr>
        <p:txBody>
          <a:bodyPr>
            <a:normAutofit fontScale="85000" lnSpcReduction="20000"/>
          </a:bodyPr>
          <a:lstStyle/>
          <a:p>
            <a:pPr marL="457200" lvl="0" indent="-457200">
              <a:buFont typeface="+mj-lt"/>
              <a:buAutoNum type="arabicPeriod"/>
            </a:pPr>
            <a:r>
              <a:rPr lang="en-SG" dirty="0"/>
              <a:t>Introduction to AI &amp; Installing Python and R</a:t>
            </a:r>
          </a:p>
          <a:p>
            <a:pPr marL="457200" lvl="0" indent="-457200">
              <a:buFont typeface="+mj-lt"/>
              <a:buAutoNum type="arabicPeriod"/>
            </a:pPr>
            <a:r>
              <a:rPr lang="en-SG" dirty="0"/>
              <a:t>Neural Network 1 (PA)</a:t>
            </a:r>
          </a:p>
          <a:p>
            <a:pPr marL="457200" lvl="0" indent="-457200">
              <a:buFont typeface="+mj-lt"/>
              <a:buAutoNum type="arabicPeriod"/>
            </a:pPr>
            <a:r>
              <a:rPr lang="en-SG" dirty="0"/>
              <a:t>Neural Network 2 (PA)</a:t>
            </a:r>
          </a:p>
          <a:p>
            <a:pPr marL="457200" lvl="0" indent="-457200">
              <a:buFont typeface="+mj-lt"/>
              <a:buAutoNum type="arabicPeriod"/>
            </a:pPr>
            <a:r>
              <a:rPr lang="en-SG" dirty="0"/>
              <a:t>Weka (PA &amp; Project)</a:t>
            </a:r>
          </a:p>
          <a:p>
            <a:pPr marL="457200" lvl="0" indent="-457200">
              <a:buFont typeface="+mj-lt"/>
              <a:buAutoNum type="arabicPeriod"/>
            </a:pPr>
            <a:r>
              <a:rPr lang="en-SG" dirty="0"/>
              <a:t>Chatbot 1 (Project)</a:t>
            </a:r>
          </a:p>
          <a:p>
            <a:pPr marL="457200" lvl="0" indent="-457200">
              <a:buFont typeface="+mj-lt"/>
              <a:buAutoNum type="arabicPeriod"/>
            </a:pPr>
            <a:r>
              <a:rPr lang="en-SG" dirty="0"/>
              <a:t>Chatbot 2 (Project)</a:t>
            </a:r>
          </a:p>
          <a:p>
            <a:pPr marL="457200" lvl="0" indent="-457200">
              <a:buFont typeface="+mj-lt"/>
              <a:buAutoNum type="arabicPeriod"/>
            </a:pPr>
            <a:r>
              <a:rPr lang="en-SG" dirty="0"/>
              <a:t>RPA 1 (Project)</a:t>
            </a:r>
          </a:p>
          <a:p>
            <a:pPr marL="457200" lvl="0" indent="-457200">
              <a:buFont typeface="+mj-lt"/>
              <a:buAutoNum type="arabicPeriod"/>
            </a:pPr>
            <a:r>
              <a:rPr lang="en-SG" dirty="0"/>
              <a:t>RPA 2 (Project)</a:t>
            </a:r>
          </a:p>
          <a:p>
            <a:pPr marL="457200" lvl="0" indent="-457200">
              <a:buFont typeface="+mj-lt"/>
              <a:buAutoNum type="arabicPeriod"/>
            </a:pPr>
            <a:r>
              <a:rPr lang="en-SG" dirty="0"/>
              <a:t>Practical Assessment Review</a:t>
            </a:r>
          </a:p>
          <a:p>
            <a:pPr marL="457200" lvl="0" indent="-457200">
              <a:buFont typeface="+mj-lt"/>
              <a:buAutoNum type="arabicPeriod"/>
            </a:pPr>
            <a:r>
              <a:rPr lang="en-SG" dirty="0"/>
              <a:t>E-learning Week?</a:t>
            </a:r>
          </a:p>
          <a:p>
            <a:pPr marL="457200" lvl="0" indent="-457200">
              <a:buFont typeface="+mj-lt"/>
              <a:buAutoNum type="arabicPeriod"/>
            </a:pPr>
            <a:r>
              <a:rPr lang="en-SG" dirty="0"/>
              <a:t>Block Chain (Not Assessable)</a:t>
            </a:r>
          </a:p>
          <a:p>
            <a:pPr marL="457200" indent="-457200">
              <a:buFont typeface="+mj-lt"/>
              <a:buAutoNum type="arabicPeriod"/>
            </a:pPr>
            <a:r>
              <a:rPr lang="en-SG" dirty="0"/>
              <a:t>Deep Learning – Tensor Flow LSTM GAN &amp; Reinforcement Learning (Not Assessable)</a:t>
            </a:r>
          </a:p>
          <a:p>
            <a:pPr marL="457200" lvl="0" indent="-457200">
              <a:buFont typeface="+mj-lt"/>
              <a:buAutoNum type="arabicPeriod"/>
            </a:pPr>
            <a:r>
              <a:rPr lang="en-SG" dirty="0"/>
              <a:t>Project Presentation</a:t>
            </a:r>
          </a:p>
        </p:txBody>
      </p:sp>
      <p:sp>
        <p:nvSpPr>
          <p:cNvPr id="4" name="Arrow: Left 3">
            <a:extLst>
              <a:ext uri="{FF2B5EF4-FFF2-40B4-BE49-F238E27FC236}">
                <a16:creationId xmlns:a16="http://schemas.microsoft.com/office/drawing/2014/main" id="{668265AE-BC00-4E64-BA0F-02E71529CCB9}"/>
              </a:ext>
            </a:extLst>
          </p:cNvPr>
          <p:cNvSpPr/>
          <p:nvPr/>
        </p:nvSpPr>
        <p:spPr>
          <a:xfrm>
            <a:off x="3980054" y="1736333"/>
            <a:ext cx="978408" cy="484632"/>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35154484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a:lstStyle/>
          <a:p>
            <a:pPr eaLnBrk="1" hangingPunct="1"/>
            <a:r>
              <a:rPr lang="en-US" altLang="en-US" dirty="0"/>
              <a:t>Schematic Diagram (with 2 hidden layers)</a:t>
            </a:r>
          </a:p>
        </p:txBody>
      </p:sp>
      <p:pic>
        <p:nvPicPr>
          <p:cNvPr id="15363"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2025" y="1619250"/>
            <a:ext cx="7219950" cy="470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1464510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A14B45-5BC4-4E58-B9CA-54B105952E9B}"/>
              </a:ext>
            </a:extLst>
          </p:cNvPr>
          <p:cNvSpPr>
            <a:spLocks noGrp="1"/>
          </p:cNvSpPr>
          <p:nvPr>
            <p:ph type="title"/>
          </p:nvPr>
        </p:nvSpPr>
        <p:spPr/>
        <p:txBody>
          <a:bodyPr/>
          <a:lstStyle/>
          <a:p>
            <a:r>
              <a:rPr lang="en-US" b="1" dirty="0"/>
              <a:t>What Is A Hidden Layer?</a:t>
            </a:r>
            <a:br>
              <a:rPr lang="en-US" b="1" dirty="0"/>
            </a:br>
            <a:endParaRPr lang="en-SG" dirty="0"/>
          </a:p>
        </p:txBody>
      </p:sp>
      <p:sp>
        <p:nvSpPr>
          <p:cNvPr id="3" name="Content Placeholder 2">
            <a:extLst>
              <a:ext uri="{FF2B5EF4-FFF2-40B4-BE49-F238E27FC236}">
                <a16:creationId xmlns:a16="http://schemas.microsoft.com/office/drawing/2014/main" id="{099EB1AD-39C0-4A5B-A64C-6731D5F520C0}"/>
              </a:ext>
            </a:extLst>
          </p:cNvPr>
          <p:cNvSpPr>
            <a:spLocks noGrp="1"/>
          </p:cNvSpPr>
          <p:nvPr>
            <p:ph idx="1"/>
          </p:nvPr>
        </p:nvSpPr>
        <p:spPr/>
        <p:txBody>
          <a:bodyPr/>
          <a:lstStyle/>
          <a:p>
            <a:r>
              <a:rPr lang="en-US" dirty="0"/>
              <a:t>The introduction of hidden layers make neural networks superior to most of the machine learning algorithms.</a:t>
            </a:r>
          </a:p>
          <a:p>
            <a:r>
              <a:rPr lang="en-US" dirty="0"/>
              <a:t>Hidden layers reside in-between input and output layers and this is the primary reason why they are referred to as hidden.</a:t>
            </a:r>
          </a:p>
          <a:p>
            <a:r>
              <a:rPr lang="en-US" dirty="0"/>
              <a:t>The word “hidden” implies that they are not visible to the external systems and are “private” to the neural network.</a:t>
            </a:r>
            <a:endParaRPr lang="en-SG" dirty="0"/>
          </a:p>
        </p:txBody>
      </p:sp>
    </p:spTree>
    <p:extLst>
      <p:ext uri="{BB962C8B-B14F-4D97-AF65-F5344CB8AC3E}">
        <p14:creationId xmlns:p14="http://schemas.microsoft.com/office/powerpoint/2010/main" val="13557674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313362" y="243384"/>
            <a:ext cx="8229600" cy="1143000"/>
          </a:xfrm>
        </p:spPr>
        <p:txBody>
          <a:bodyPr/>
          <a:lstStyle/>
          <a:p>
            <a:pPr eaLnBrk="1" hangingPunct="1"/>
            <a:r>
              <a:rPr lang="en-US" altLang="en-US" dirty="0"/>
              <a:t>Network Structure</a:t>
            </a:r>
          </a:p>
        </p:txBody>
      </p:sp>
      <p:sp>
        <p:nvSpPr>
          <p:cNvPr id="14339" name="Content Placeholder 2"/>
          <p:cNvSpPr>
            <a:spLocks noGrp="1"/>
          </p:cNvSpPr>
          <p:nvPr>
            <p:ph idx="1"/>
          </p:nvPr>
        </p:nvSpPr>
        <p:spPr>
          <a:xfrm>
            <a:off x="457200" y="1219200"/>
            <a:ext cx="8229600" cy="4525963"/>
          </a:xfrm>
        </p:spPr>
        <p:txBody>
          <a:bodyPr/>
          <a:lstStyle/>
          <a:p>
            <a:pPr eaLnBrk="1" hangingPunct="1"/>
            <a:r>
              <a:rPr lang="en-US" altLang="en-US" sz="2800" dirty="0"/>
              <a:t> Multiple layers</a:t>
            </a:r>
          </a:p>
          <a:p>
            <a:pPr lvl="1" eaLnBrk="1" hangingPunct="1"/>
            <a:r>
              <a:rPr lang="en-US" altLang="en-US" sz="2800" dirty="0"/>
              <a:t>Input layer (raw observations) [only 1]</a:t>
            </a:r>
          </a:p>
          <a:p>
            <a:pPr lvl="1"/>
            <a:r>
              <a:rPr lang="en-US" altLang="en-US" sz="2800" dirty="0"/>
              <a:t>Hidden layer(s) to process observations [Minimum 1]</a:t>
            </a:r>
          </a:p>
          <a:p>
            <a:pPr lvl="1"/>
            <a:r>
              <a:rPr lang="en-US" altLang="en-US" sz="2800" dirty="0"/>
              <a:t>Output layer for final prediction [only 1]</a:t>
            </a:r>
          </a:p>
          <a:p>
            <a:pPr eaLnBrk="1" hangingPunct="1"/>
            <a:r>
              <a:rPr lang="en-US" altLang="en-US" sz="2800" dirty="0"/>
              <a:t> Nodes within layers act as neurons.</a:t>
            </a:r>
          </a:p>
          <a:p>
            <a:pPr eaLnBrk="1" hangingPunct="1"/>
            <a:r>
              <a:rPr lang="en-US" altLang="en-US" sz="2800" dirty="0"/>
              <a:t> Weights (aka coefficients) connect neurons in one layer to neurons in </a:t>
            </a:r>
            <a:r>
              <a:rPr lang="en-US" altLang="en-US" dirty="0"/>
              <a:t>next</a:t>
            </a:r>
            <a:r>
              <a:rPr lang="en-US" altLang="en-US" sz="2800" dirty="0"/>
              <a:t> layer</a:t>
            </a:r>
            <a:r>
              <a:rPr lang="en-US" altLang="en-US" dirty="0"/>
              <a:t>.</a:t>
            </a:r>
            <a:endParaRPr lang="en-US" altLang="en-US" sz="2800" dirty="0"/>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B219BEF3-97BF-4C03-BE7F-6DA4D5FEC4D1}"/>
                  </a:ext>
                </a:extLst>
              </p14:cNvPr>
              <p14:cNvContentPartPr/>
              <p14:nvPr/>
            </p14:nvContentPartPr>
            <p14:xfrm>
              <a:off x="6543616" y="814524"/>
              <a:ext cx="360" cy="360"/>
            </p14:xfrm>
          </p:contentPart>
        </mc:Choice>
        <mc:Fallback xmlns="">
          <p:pic>
            <p:nvPicPr>
              <p:cNvPr id="2" name="Ink 1">
                <a:extLst>
                  <a:ext uri="{FF2B5EF4-FFF2-40B4-BE49-F238E27FC236}">
                    <a16:creationId xmlns:a16="http://schemas.microsoft.com/office/drawing/2014/main" id="{B219BEF3-97BF-4C03-BE7F-6DA4D5FEC4D1}"/>
                  </a:ext>
                </a:extLst>
              </p:cNvPr>
              <p:cNvPicPr/>
              <p:nvPr/>
            </p:nvPicPr>
            <p:blipFill>
              <a:blip r:embed="rId4"/>
              <a:stretch>
                <a:fillRect/>
              </a:stretch>
            </p:blipFill>
            <p:spPr>
              <a:xfrm>
                <a:off x="6525976" y="796884"/>
                <a:ext cx="36000" cy="36000"/>
              </a:xfrm>
              <a:prstGeom prst="rect">
                <a:avLst/>
              </a:prstGeom>
            </p:spPr>
          </p:pic>
        </mc:Fallback>
      </mc:AlternateContent>
    </p:spTree>
    <p:extLst>
      <p:ext uri="{BB962C8B-B14F-4D97-AF65-F5344CB8AC3E}">
        <p14:creationId xmlns:p14="http://schemas.microsoft.com/office/powerpoint/2010/main" val="6946626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p:txBody>
          <a:bodyPr/>
          <a:lstStyle/>
          <a:p>
            <a:pPr eaLnBrk="1" hangingPunct="1"/>
            <a:r>
              <a:rPr lang="en-US" altLang="en-US" dirty="0"/>
              <a:t>Example: Cheese Acceptance Taste Test</a:t>
            </a:r>
          </a:p>
        </p:txBody>
      </p:sp>
      <p:pic>
        <p:nvPicPr>
          <p:cNvPr id="17411"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25575" y="2357438"/>
            <a:ext cx="5475288" cy="2519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502451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p:txBody>
          <a:bodyPr/>
          <a:lstStyle/>
          <a:p>
            <a:pPr eaLnBrk="1" hangingPunct="1"/>
            <a:r>
              <a:rPr lang="en-US" altLang="en-US" sz="3200" dirty="0"/>
              <a:t>Example: Using fat &amp; salt content to predict consumer acceptance of cheese</a:t>
            </a:r>
          </a:p>
        </p:txBody>
      </p:sp>
      <p:pic>
        <p:nvPicPr>
          <p:cNvPr id="16387"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5263" y="1666875"/>
            <a:ext cx="8753475" cy="465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p:cNvSpPr txBox="1"/>
          <p:nvPr/>
        </p:nvSpPr>
        <p:spPr>
          <a:xfrm>
            <a:off x="195263" y="5678269"/>
            <a:ext cx="8753475" cy="646331"/>
          </a:xfrm>
          <a:prstGeom prst="rect">
            <a:avLst/>
          </a:prstGeom>
          <a:solidFill>
            <a:schemeClr val="bg1"/>
          </a:solidFill>
        </p:spPr>
        <p:txBody>
          <a:bodyPr wrap="square" rtlCol="0">
            <a:spAutoFit/>
          </a:bodyPr>
          <a:lstStyle/>
          <a:p>
            <a:r>
              <a:rPr lang="en-US" dirty="0"/>
              <a:t>Neural Network schematic diagram showing weights (</a:t>
            </a:r>
            <a:r>
              <a:rPr lang="en-US" dirty="0" err="1"/>
              <a:t>Ws</a:t>
            </a:r>
            <a:r>
              <a:rPr lang="en-US" dirty="0"/>
              <a:t>) between two nodes in adjacent layers and intercept (aka bias) terms </a:t>
            </a:r>
            <a:r>
              <a:rPr lang="az-Cyrl-AZ" dirty="0"/>
              <a:t>Ө</a:t>
            </a:r>
            <a:r>
              <a:rPr lang="en-US" dirty="0"/>
              <a:t>s.</a:t>
            </a:r>
          </a:p>
        </p:txBody>
      </p:sp>
    </p:spTree>
    <p:extLst>
      <p:ext uri="{BB962C8B-B14F-4D97-AF65-F5344CB8AC3E}">
        <p14:creationId xmlns:p14="http://schemas.microsoft.com/office/powerpoint/2010/main" val="6978975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Functions</a:t>
            </a:r>
          </a:p>
        </p:txBody>
      </p:sp>
      <p:sp>
        <p:nvSpPr>
          <p:cNvPr id="3" name="Content Placeholder 2"/>
          <p:cNvSpPr>
            <a:spLocks noGrp="1"/>
          </p:cNvSpPr>
          <p:nvPr>
            <p:ph idx="1"/>
          </p:nvPr>
        </p:nvSpPr>
        <p:spPr/>
        <p:txBody>
          <a:bodyPr/>
          <a:lstStyle/>
          <a:p>
            <a:r>
              <a:rPr lang="en-US" sz="2400" dirty="0"/>
              <a:t> Combination (aka integration) Functions (How signals are combined into a node)</a:t>
            </a:r>
          </a:p>
          <a:p>
            <a:pPr lvl="1"/>
            <a:r>
              <a:rPr lang="en-US" sz="2400" dirty="0"/>
              <a:t>Linear</a:t>
            </a:r>
          </a:p>
          <a:p>
            <a:r>
              <a:rPr lang="en-US" sz="2400" dirty="0"/>
              <a:t> Activation Functions (How signals are processed and then transmitted out of a neural node) </a:t>
            </a:r>
          </a:p>
          <a:p>
            <a:pPr lvl="1"/>
            <a:r>
              <a:rPr lang="en-US" sz="2400" dirty="0"/>
              <a:t>Linear </a:t>
            </a:r>
          </a:p>
          <a:p>
            <a:pPr lvl="1"/>
            <a:r>
              <a:rPr lang="en-US" sz="2400" dirty="0"/>
              <a:t>Exponential</a:t>
            </a:r>
          </a:p>
          <a:p>
            <a:pPr lvl="1"/>
            <a:r>
              <a:rPr lang="en-US" sz="2400" dirty="0"/>
              <a:t>Logistic/ Sigmoidal</a:t>
            </a:r>
          </a:p>
          <a:p>
            <a:endParaRPr lang="en-US" sz="2400" dirty="0"/>
          </a:p>
        </p:txBody>
      </p:sp>
    </p:spTree>
    <p:extLst>
      <p:ext uri="{BB962C8B-B14F-4D97-AF65-F5344CB8AC3E}">
        <p14:creationId xmlns:p14="http://schemas.microsoft.com/office/powerpoint/2010/main" val="113882117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p:txBody>
          <a:bodyPr/>
          <a:lstStyle/>
          <a:p>
            <a:pPr eaLnBrk="1" hangingPunct="1"/>
            <a:r>
              <a:rPr lang="en-US" altLang="en-US" dirty="0"/>
              <a:t>Preprocessing Steps</a:t>
            </a:r>
          </a:p>
        </p:txBody>
      </p:sp>
      <p:sp>
        <p:nvSpPr>
          <p:cNvPr id="25603" name="Content Placeholder 2"/>
          <p:cNvSpPr>
            <a:spLocks noGrp="1"/>
          </p:cNvSpPr>
          <p:nvPr>
            <p:ph idx="1"/>
          </p:nvPr>
        </p:nvSpPr>
        <p:spPr>
          <a:xfrm>
            <a:off x="685800" y="1524000"/>
            <a:ext cx="7772400" cy="3962400"/>
          </a:xfrm>
        </p:spPr>
        <p:txBody>
          <a:bodyPr/>
          <a:lstStyle/>
          <a:p>
            <a:pPr eaLnBrk="1" hangingPunct="1"/>
            <a:r>
              <a:rPr lang="en-US" altLang="en-US" sz="3200" dirty="0"/>
              <a:t> Scale variables to </a:t>
            </a:r>
            <a:r>
              <a:rPr lang="en-US" altLang="en-US" sz="3200" dirty="0">
                <a:solidFill>
                  <a:srgbClr val="FF0000"/>
                </a:solidFill>
              </a:rPr>
              <a:t>[0, 1] </a:t>
            </a:r>
            <a:r>
              <a:rPr lang="en-US" altLang="en-US" sz="3200" dirty="0"/>
              <a:t>or [-1, 1] or z-score.</a:t>
            </a:r>
          </a:p>
          <a:p>
            <a:pPr eaLnBrk="1" hangingPunct="1"/>
            <a:r>
              <a:rPr lang="en-US" altLang="en-US" sz="3200" dirty="0"/>
              <a:t> Categorical variables</a:t>
            </a:r>
          </a:p>
          <a:p>
            <a:pPr lvl="1"/>
            <a:r>
              <a:rPr lang="en-US" altLang="en-US" dirty="0"/>
              <a:t>If equidistant categories, map to equidistant interval points in 0-1 range</a:t>
            </a:r>
          </a:p>
          <a:p>
            <a:pPr lvl="1"/>
            <a:r>
              <a:rPr lang="en-US" altLang="en-US" dirty="0"/>
              <a:t>Otherwise, create dummy variables</a:t>
            </a:r>
            <a:endParaRPr lang="en-US" altLang="en-US" sz="3200" dirty="0"/>
          </a:p>
          <a:p>
            <a:pPr eaLnBrk="1" hangingPunct="1">
              <a:buFont typeface="Wingdings 2" pitchFamily="18" charset="2"/>
              <a:buNone/>
            </a:pPr>
            <a:endParaRPr lang="en-US" altLang="en-US" sz="3200" dirty="0"/>
          </a:p>
          <a:p>
            <a:pPr eaLnBrk="1" hangingPunct="1"/>
            <a:endParaRPr lang="en-US" altLang="en-US" sz="3200" dirty="0"/>
          </a:p>
        </p:txBody>
      </p:sp>
    </p:spTree>
    <p:extLst>
      <p:ext uri="{BB962C8B-B14F-4D97-AF65-F5344CB8AC3E}">
        <p14:creationId xmlns:p14="http://schemas.microsoft.com/office/powerpoint/2010/main" val="303762635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1521304"/>
            <a:ext cx="8391525" cy="4564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07" name="Title 1"/>
          <p:cNvSpPr>
            <a:spLocks noGrp="1"/>
          </p:cNvSpPr>
          <p:nvPr>
            <p:ph type="title"/>
          </p:nvPr>
        </p:nvSpPr>
        <p:spPr>
          <a:xfrm>
            <a:off x="914400" y="274638"/>
            <a:ext cx="7772400" cy="792162"/>
          </a:xfrm>
        </p:spPr>
        <p:txBody>
          <a:bodyPr>
            <a:normAutofit fontScale="90000"/>
          </a:bodyPr>
          <a:lstStyle/>
          <a:p>
            <a:pPr eaLnBrk="1" hangingPunct="1"/>
            <a:r>
              <a:rPr lang="en-US" altLang="en-US" dirty="0"/>
              <a:t>Initial Pass of the Network (focus on node 3)</a:t>
            </a:r>
          </a:p>
        </p:txBody>
      </p:sp>
      <p:sp>
        <p:nvSpPr>
          <p:cNvPr id="12" name="Oval 11"/>
          <p:cNvSpPr/>
          <p:nvPr/>
        </p:nvSpPr>
        <p:spPr>
          <a:xfrm>
            <a:off x="5029200" y="2438400"/>
            <a:ext cx="762000" cy="381000"/>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endParaRPr lang="en-US" altLang="en-US">
              <a:solidFill>
                <a:srgbClr val="FFFFFF"/>
              </a:solidFill>
              <a:latin typeface="Perpetua" pitchFamily="18" charset="0"/>
            </a:endParaRPr>
          </a:p>
        </p:txBody>
      </p:sp>
      <p:sp>
        <p:nvSpPr>
          <p:cNvPr id="6" name="Oval 5"/>
          <p:cNvSpPr/>
          <p:nvPr/>
        </p:nvSpPr>
        <p:spPr>
          <a:xfrm>
            <a:off x="2895600" y="3612835"/>
            <a:ext cx="762000" cy="381000"/>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endParaRPr lang="en-US" altLang="en-US">
              <a:solidFill>
                <a:srgbClr val="FFFFFF"/>
              </a:solidFill>
              <a:latin typeface="Perpetua" pitchFamily="18" charset="0"/>
            </a:endParaRPr>
          </a:p>
        </p:txBody>
      </p:sp>
      <p:sp>
        <p:nvSpPr>
          <p:cNvPr id="7" name="Oval 6"/>
          <p:cNvSpPr/>
          <p:nvPr/>
        </p:nvSpPr>
        <p:spPr>
          <a:xfrm>
            <a:off x="3276600" y="2514600"/>
            <a:ext cx="762000" cy="381000"/>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endParaRPr lang="en-US" altLang="en-US">
              <a:solidFill>
                <a:srgbClr val="FFFFFF"/>
              </a:solidFill>
              <a:latin typeface="Perpetua" pitchFamily="18" charset="0"/>
            </a:endParaRPr>
          </a:p>
        </p:txBody>
      </p:sp>
      <p:sp>
        <p:nvSpPr>
          <p:cNvPr id="8" name="Oval 7"/>
          <p:cNvSpPr/>
          <p:nvPr/>
        </p:nvSpPr>
        <p:spPr>
          <a:xfrm>
            <a:off x="4229986" y="2114107"/>
            <a:ext cx="762000" cy="381000"/>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endParaRPr lang="en-US" altLang="en-US">
              <a:solidFill>
                <a:srgbClr val="FFFFFF"/>
              </a:solidFill>
              <a:latin typeface="Perpetua" pitchFamily="18" charset="0"/>
            </a:endParaRPr>
          </a:p>
        </p:txBody>
      </p:sp>
      <p:sp>
        <p:nvSpPr>
          <p:cNvPr id="2" name="TextBox 1"/>
          <p:cNvSpPr txBox="1"/>
          <p:nvPr/>
        </p:nvSpPr>
        <p:spPr>
          <a:xfrm>
            <a:off x="4892195" y="1186934"/>
            <a:ext cx="2395207" cy="369332"/>
          </a:xfrm>
          <a:prstGeom prst="rect">
            <a:avLst/>
          </a:prstGeom>
          <a:noFill/>
        </p:spPr>
        <p:txBody>
          <a:bodyPr wrap="none" rtlCol="0">
            <a:spAutoFit/>
          </a:bodyPr>
          <a:lstStyle/>
          <a:p>
            <a:r>
              <a:rPr lang="en-US" dirty="0">
                <a:solidFill>
                  <a:srgbClr val="FF0000"/>
                </a:solidFill>
              </a:rPr>
              <a:t>Bias, equivalent to </a:t>
            </a:r>
            <a:r>
              <a:rPr lang="el-GR" dirty="0">
                <a:solidFill>
                  <a:srgbClr val="FF0000"/>
                </a:solidFill>
              </a:rPr>
              <a:t>β</a:t>
            </a:r>
            <a:r>
              <a:rPr lang="en-US" baseline="-25000" dirty="0">
                <a:solidFill>
                  <a:srgbClr val="FF0000"/>
                </a:solidFill>
              </a:rPr>
              <a:t>0</a:t>
            </a:r>
          </a:p>
        </p:txBody>
      </p:sp>
      <p:sp>
        <p:nvSpPr>
          <p:cNvPr id="9" name="TextBox 8"/>
          <p:cNvSpPr txBox="1"/>
          <p:nvPr/>
        </p:nvSpPr>
        <p:spPr>
          <a:xfrm>
            <a:off x="357963" y="2125775"/>
            <a:ext cx="1757854" cy="369332"/>
          </a:xfrm>
          <a:prstGeom prst="rect">
            <a:avLst/>
          </a:prstGeom>
          <a:noFill/>
        </p:spPr>
        <p:txBody>
          <a:bodyPr wrap="none" rtlCol="0">
            <a:spAutoFit/>
          </a:bodyPr>
          <a:lstStyle/>
          <a:p>
            <a:r>
              <a:rPr lang="en-US" dirty="0">
                <a:solidFill>
                  <a:srgbClr val="FF0000"/>
                </a:solidFill>
              </a:rPr>
              <a:t>Weights (initial)</a:t>
            </a:r>
          </a:p>
        </p:txBody>
      </p:sp>
      <p:sp>
        <p:nvSpPr>
          <p:cNvPr id="13" name="TextBox 12"/>
          <p:cNvSpPr txBox="1"/>
          <p:nvPr/>
        </p:nvSpPr>
        <p:spPr>
          <a:xfrm>
            <a:off x="6934200" y="1976735"/>
            <a:ext cx="1905000" cy="923330"/>
          </a:xfrm>
          <a:prstGeom prst="rect">
            <a:avLst/>
          </a:prstGeom>
          <a:noFill/>
        </p:spPr>
        <p:txBody>
          <a:bodyPr wrap="square" rtlCol="0">
            <a:spAutoFit/>
          </a:bodyPr>
          <a:lstStyle/>
          <a:p>
            <a:r>
              <a:rPr lang="en-US" dirty="0">
                <a:solidFill>
                  <a:srgbClr val="FF0000"/>
                </a:solidFill>
              </a:rPr>
              <a:t>Output values after activation function</a:t>
            </a:r>
            <a:endParaRPr lang="en-US" baseline="-25000" dirty="0">
              <a:solidFill>
                <a:srgbClr val="FF0000"/>
              </a:solidFill>
            </a:endParaRPr>
          </a:p>
        </p:txBody>
      </p:sp>
      <p:cxnSp>
        <p:nvCxnSpPr>
          <p:cNvPr id="11" name="Straight Arrow Connector 10"/>
          <p:cNvCxnSpPr>
            <a:stCxn id="9" idx="2"/>
            <a:endCxn id="7" idx="2"/>
          </p:cNvCxnSpPr>
          <p:nvPr/>
        </p:nvCxnSpPr>
        <p:spPr>
          <a:xfrm>
            <a:off x="1236890" y="2495107"/>
            <a:ext cx="2039710" cy="209993"/>
          </a:xfrm>
          <a:prstGeom prst="straightConnector1">
            <a:avLst/>
          </a:prstGeom>
          <a:ln w="317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9" idx="2"/>
            <a:endCxn id="6" idx="0"/>
          </p:cNvCxnSpPr>
          <p:nvPr/>
        </p:nvCxnSpPr>
        <p:spPr>
          <a:xfrm>
            <a:off x="1236890" y="2495107"/>
            <a:ext cx="2039710" cy="1117728"/>
          </a:xfrm>
          <a:prstGeom prst="straightConnector1">
            <a:avLst/>
          </a:prstGeom>
          <a:ln w="317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2" idx="2"/>
            <a:endCxn id="8" idx="6"/>
          </p:cNvCxnSpPr>
          <p:nvPr/>
        </p:nvCxnSpPr>
        <p:spPr>
          <a:xfrm flipH="1">
            <a:off x="4991986" y="1556266"/>
            <a:ext cx="1097813" cy="748341"/>
          </a:xfrm>
          <a:prstGeom prst="straightConnector1">
            <a:avLst/>
          </a:prstGeom>
          <a:ln w="317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endCxn id="12" idx="6"/>
          </p:cNvCxnSpPr>
          <p:nvPr/>
        </p:nvCxnSpPr>
        <p:spPr>
          <a:xfrm flipH="1">
            <a:off x="5791200" y="2438400"/>
            <a:ext cx="1143000" cy="190500"/>
          </a:xfrm>
          <a:prstGeom prst="straightConnector1">
            <a:avLst/>
          </a:prstGeom>
          <a:ln w="317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685800" y="5318760"/>
            <a:ext cx="8391525" cy="646331"/>
          </a:xfrm>
          <a:prstGeom prst="rect">
            <a:avLst/>
          </a:prstGeom>
          <a:solidFill>
            <a:schemeClr val="bg1"/>
          </a:solidFill>
        </p:spPr>
        <p:txBody>
          <a:bodyPr wrap="square" rtlCol="0">
            <a:spAutoFit/>
          </a:bodyPr>
          <a:lstStyle/>
          <a:p>
            <a:r>
              <a:rPr lang="en-US" dirty="0"/>
              <a:t>Node 3 receives two incoming signals with weights 0.05 and 0.01, process it via logistic activation function and then output the result 0.43.</a:t>
            </a:r>
          </a:p>
        </p:txBody>
      </p:sp>
    </p:spTree>
    <p:extLst>
      <p:ext uri="{BB962C8B-B14F-4D97-AF65-F5344CB8AC3E}">
        <p14:creationId xmlns:p14="http://schemas.microsoft.com/office/powerpoint/2010/main" val="7238539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Title 1"/>
          <p:cNvSpPr>
            <a:spLocks noGrp="1"/>
          </p:cNvSpPr>
          <p:nvPr>
            <p:ph type="title"/>
          </p:nvPr>
        </p:nvSpPr>
        <p:spPr/>
        <p:txBody>
          <a:bodyPr/>
          <a:lstStyle/>
          <a:p>
            <a:pPr eaLnBrk="1" hangingPunct="1"/>
            <a:r>
              <a:rPr lang="en-US" altLang="en-US" sz="3200" dirty="0"/>
              <a:t>Output of Node 3, </a:t>
            </a:r>
            <a:r>
              <a:rPr lang="en-US" altLang="en-US" dirty="0"/>
              <a:t>where</a:t>
            </a:r>
            <a:r>
              <a:rPr lang="en-US" altLang="en-US" sz="3200" i="1" dirty="0"/>
              <a:t> activation function g</a:t>
            </a:r>
            <a:r>
              <a:rPr lang="en-US" altLang="en-US" sz="3200" dirty="0"/>
              <a:t> is a Logistic Function</a:t>
            </a:r>
          </a:p>
        </p:txBody>
      </p:sp>
      <p:sp>
        <p:nvSpPr>
          <p:cNvPr id="2053" name="Content Placeholder 4"/>
          <p:cNvSpPr>
            <a:spLocks noGrp="1"/>
          </p:cNvSpPr>
          <p:nvPr>
            <p:ph idx="1"/>
          </p:nvPr>
        </p:nvSpPr>
        <p:spPr/>
        <p:txBody>
          <a:bodyPr/>
          <a:lstStyle/>
          <a:p>
            <a:pPr eaLnBrk="1" hangingPunct="1">
              <a:buFont typeface="Wingdings 2" pitchFamily="18" charset="2"/>
              <a:buNone/>
            </a:pPr>
            <a:endParaRPr lang="en-US" altLang="en-US" dirty="0"/>
          </a:p>
          <a:p>
            <a:pPr eaLnBrk="1" hangingPunct="1">
              <a:buFont typeface="Wingdings 2" pitchFamily="18" charset="2"/>
              <a:buNone/>
            </a:pPr>
            <a:endParaRPr lang="en-US" altLang="en-US" dirty="0"/>
          </a:p>
          <a:p>
            <a:pPr eaLnBrk="1" hangingPunct="1">
              <a:buFont typeface="Wingdings 2" pitchFamily="18" charset="2"/>
              <a:buNone/>
            </a:pPr>
            <a:endParaRPr lang="en-US" altLang="en-US" dirty="0"/>
          </a:p>
          <a:p>
            <a:pPr eaLnBrk="1" hangingPunct="1">
              <a:buFont typeface="Wingdings 2" pitchFamily="18" charset="2"/>
              <a:buNone/>
            </a:pPr>
            <a:endParaRPr lang="en-US" altLang="en-US" dirty="0"/>
          </a:p>
          <a:p>
            <a:pPr eaLnBrk="1" hangingPunct="1">
              <a:buFont typeface="Wingdings 2" pitchFamily="18" charset="2"/>
              <a:buNone/>
            </a:pPr>
            <a:endParaRPr lang="en-US" altLang="en-US" dirty="0"/>
          </a:p>
        </p:txBody>
      </p:sp>
      <p:graphicFrame>
        <p:nvGraphicFramePr>
          <p:cNvPr id="2050" name="Object 4"/>
          <p:cNvGraphicFramePr>
            <a:graphicFrameLocks noChangeAspect="1"/>
          </p:cNvGraphicFramePr>
          <p:nvPr/>
        </p:nvGraphicFramePr>
        <p:xfrm>
          <a:off x="727075" y="4343400"/>
          <a:ext cx="7689850" cy="1143000"/>
        </p:xfrm>
        <a:graphic>
          <a:graphicData uri="http://schemas.openxmlformats.org/presentationml/2006/ole">
            <mc:AlternateContent xmlns:mc="http://schemas.openxmlformats.org/markup-compatibility/2006">
              <mc:Choice xmlns:v="urn:schemas-microsoft-com:vml" Requires="v">
                <p:oleObj spid="_x0000_s7198" name="Document" r:id="rId4" imgW="3203553" imgH="475745" progId="">
                  <p:embed/>
                </p:oleObj>
              </mc:Choice>
              <mc:Fallback>
                <p:oleObj name="Document" r:id="rId4" imgW="3203553" imgH="475745" progId="">
                  <p:embed/>
                  <p:pic>
                    <p:nvPicPr>
                      <p:cNvPr id="205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7075" y="4343400"/>
                        <a:ext cx="768985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051" name="Object 8"/>
          <p:cNvGraphicFramePr>
            <a:graphicFrameLocks noChangeAspect="1"/>
          </p:cNvGraphicFramePr>
          <p:nvPr/>
        </p:nvGraphicFramePr>
        <p:xfrm>
          <a:off x="685800" y="1828800"/>
          <a:ext cx="7534275" cy="1814513"/>
        </p:xfrm>
        <a:graphic>
          <a:graphicData uri="http://schemas.openxmlformats.org/presentationml/2006/ole">
            <mc:AlternateContent xmlns:mc="http://schemas.openxmlformats.org/markup-compatibility/2006">
              <mc:Choice xmlns:v="urn:schemas-microsoft-com:vml" Requires="v">
                <p:oleObj spid="_x0000_s7199" name="Document" r:id="rId6" imgW="3203553" imgH="628573" progId="">
                  <p:embed/>
                </p:oleObj>
              </mc:Choice>
              <mc:Fallback>
                <p:oleObj name="Document" r:id="rId6" imgW="3203553" imgH="628573" progId="">
                  <p:embed/>
                  <p:pic>
                    <p:nvPicPr>
                      <p:cNvPr id="2051" name="Object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5800" y="1828800"/>
                        <a:ext cx="7534275" cy="1814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Right Brace 1"/>
          <p:cNvSpPr/>
          <p:nvPr/>
        </p:nvSpPr>
        <p:spPr>
          <a:xfrm rot="5400000">
            <a:off x="5168309" y="2247900"/>
            <a:ext cx="457200" cy="2057400"/>
          </a:xfrm>
          <a:prstGeom prst="rightBrace">
            <a:avLst/>
          </a:prstGeom>
          <a:ln w="31750">
            <a:solidFill>
              <a:srgbClr val="FF0000"/>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TextBox 2"/>
          <p:cNvSpPr txBox="1"/>
          <p:nvPr/>
        </p:nvSpPr>
        <p:spPr>
          <a:xfrm>
            <a:off x="4419600" y="3505200"/>
            <a:ext cx="2428870" cy="369332"/>
          </a:xfrm>
          <a:prstGeom prst="rect">
            <a:avLst/>
          </a:prstGeom>
          <a:noFill/>
        </p:spPr>
        <p:txBody>
          <a:bodyPr wrap="none" rtlCol="0">
            <a:spAutoFit/>
          </a:bodyPr>
          <a:lstStyle/>
          <a:p>
            <a:r>
              <a:rPr lang="en-US" dirty="0"/>
              <a:t>Combination Function</a:t>
            </a:r>
          </a:p>
        </p:txBody>
      </p:sp>
      <p:sp>
        <p:nvSpPr>
          <p:cNvPr id="4" name="TextBox 3"/>
          <p:cNvSpPr txBox="1"/>
          <p:nvPr/>
        </p:nvSpPr>
        <p:spPr>
          <a:xfrm>
            <a:off x="914400" y="3530747"/>
            <a:ext cx="3108608" cy="369332"/>
          </a:xfrm>
          <a:prstGeom prst="rect">
            <a:avLst/>
          </a:prstGeom>
          <a:noFill/>
        </p:spPr>
        <p:txBody>
          <a:bodyPr wrap="none" rtlCol="0">
            <a:spAutoFit/>
          </a:bodyPr>
          <a:lstStyle/>
          <a:p>
            <a:r>
              <a:rPr lang="en-US" dirty="0"/>
              <a:t>Activation/ Transfer Function</a:t>
            </a:r>
          </a:p>
        </p:txBody>
      </p:sp>
      <p:cxnSp>
        <p:nvCxnSpPr>
          <p:cNvPr id="6" name="Straight Arrow Connector 5"/>
          <p:cNvCxnSpPr/>
          <p:nvPr/>
        </p:nvCxnSpPr>
        <p:spPr>
          <a:xfrm flipV="1">
            <a:off x="2468704" y="2819400"/>
            <a:ext cx="1554304" cy="685800"/>
          </a:xfrm>
          <a:prstGeom prst="straightConnector1">
            <a:avLst/>
          </a:prstGeom>
          <a:ln w="31750">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105742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Title 1"/>
          <p:cNvSpPr>
            <a:spLocks noGrp="1"/>
          </p:cNvSpPr>
          <p:nvPr>
            <p:ph type="title"/>
          </p:nvPr>
        </p:nvSpPr>
        <p:spPr>
          <a:xfrm>
            <a:off x="822325" y="142875"/>
            <a:ext cx="7543800" cy="800100"/>
          </a:xfrm>
        </p:spPr>
        <p:txBody>
          <a:bodyPr/>
          <a:lstStyle/>
          <a:p>
            <a:pPr eaLnBrk="1" hangingPunct="1"/>
            <a:r>
              <a:rPr lang="en-US" altLang="en-US" dirty="0"/>
              <a:t>Output Layer</a:t>
            </a:r>
          </a:p>
        </p:txBody>
      </p:sp>
      <p:sp>
        <p:nvSpPr>
          <p:cNvPr id="3076" name="Content Placeholder 2"/>
          <p:cNvSpPr>
            <a:spLocks noGrp="1"/>
          </p:cNvSpPr>
          <p:nvPr>
            <p:ph sz="half" idx="1"/>
          </p:nvPr>
        </p:nvSpPr>
        <p:spPr>
          <a:xfrm>
            <a:off x="822325" y="1600199"/>
            <a:ext cx="7635875" cy="2295525"/>
          </a:xfrm>
        </p:spPr>
        <p:txBody>
          <a:bodyPr>
            <a:normAutofit/>
          </a:bodyPr>
          <a:lstStyle/>
          <a:p>
            <a:pPr marL="0" indent="0" eaLnBrk="1" hangingPunct="1">
              <a:buFont typeface="Wingdings 2" pitchFamily="18" charset="2"/>
              <a:buNone/>
            </a:pPr>
            <a:r>
              <a:rPr lang="en-US" altLang="en-US" dirty="0"/>
              <a:t>The output of the last hidden layer becomes input for the output layer</a:t>
            </a:r>
          </a:p>
          <a:p>
            <a:pPr marL="0" indent="0" eaLnBrk="1" hangingPunct="1">
              <a:buNone/>
            </a:pPr>
            <a:r>
              <a:rPr lang="en-US" altLang="en-US" dirty="0"/>
              <a:t>If Y is categorical, use logistic function at output node.</a:t>
            </a:r>
          </a:p>
          <a:p>
            <a:pPr marL="0" indent="0" eaLnBrk="1" hangingPunct="1">
              <a:buNone/>
            </a:pPr>
            <a:r>
              <a:rPr lang="en-US" altLang="en-US" dirty="0"/>
              <a:t>If Y is continuous, use linear function at output node.</a:t>
            </a:r>
          </a:p>
          <a:p>
            <a:pPr marL="0" indent="0" eaLnBrk="1" hangingPunct="1">
              <a:buNone/>
            </a:pPr>
            <a:r>
              <a:rPr lang="en-US" altLang="en-US" dirty="0"/>
              <a:t>In this example, acceptance = 0 or 1, is categorical. Hence use logistic function.</a:t>
            </a:r>
          </a:p>
          <a:p>
            <a:pPr marL="0" indent="0" eaLnBrk="1" hangingPunct="1">
              <a:buNone/>
            </a:pPr>
            <a:endParaRPr lang="en-US" altLang="en-US" dirty="0"/>
          </a:p>
        </p:txBody>
      </p:sp>
      <p:sp>
        <p:nvSpPr>
          <p:cNvPr id="3077" name="Content Placeholder 3"/>
          <p:cNvSpPr>
            <a:spLocks noGrp="1"/>
          </p:cNvSpPr>
          <p:nvPr>
            <p:ph sz="half" idx="2"/>
          </p:nvPr>
        </p:nvSpPr>
        <p:spPr>
          <a:xfrm>
            <a:off x="822325" y="3429000"/>
            <a:ext cx="7940675" cy="3048000"/>
          </a:xfrm>
        </p:spPr>
        <p:txBody>
          <a:bodyPr>
            <a:normAutofit/>
          </a:bodyPr>
          <a:lstStyle/>
          <a:p>
            <a:pPr eaLnBrk="1" hangingPunct="1">
              <a:buFont typeface="Wingdings 2" pitchFamily="18" charset="2"/>
              <a:buNone/>
            </a:pPr>
            <a:r>
              <a:rPr lang="en-US" altLang="en-US" dirty="0"/>
              <a:t>  </a:t>
            </a:r>
          </a:p>
        </p:txBody>
      </p:sp>
      <p:graphicFrame>
        <p:nvGraphicFramePr>
          <p:cNvPr id="3074" name="Object 2"/>
          <p:cNvGraphicFramePr>
            <a:graphicFrameLocks noChangeAspect="1"/>
          </p:cNvGraphicFramePr>
          <p:nvPr/>
        </p:nvGraphicFramePr>
        <p:xfrm>
          <a:off x="287338" y="4371975"/>
          <a:ext cx="8323262" cy="962025"/>
        </p:xfrm>
        <a:graphic>
          <a:graphicData uri="http://schemas.openxmlformats.org/presentationml/2006/ole">
            <mc:AlternateContent xmlns:mc="http://schemas.openxmlformats.org/markup-compatibility/2006">
              <mc:Choice xmlns:v="urn:schemas-microsoft-com:vml" Requires="v">
                <p:oleObj spid="_x0000_s8208" name="Document" r:id="rId4" imgW="4118854" imgH="475745" progId="">
                  <p:embed/>
                </p:oleObj>
              </mc:Choice>
              <mc:Fallback>
                <p:oleObj name="Document" r:id="rId4" imgW="4118854" imgH="475745" progId="">
                  <p:embed/>
                  <p:pic>
                    <p:nvPicPr>
                      <p:cNvPr id="3074"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7338" y="4371975"/>
                        <a:ext cx="8323262" cy="96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11338155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A0CB15-471D-49B2-B204-728FFB767DEA}"/>
              </a:ext>
            </a:extLst>
          </p:cNvPr>
          <p:cNvSpPr>
            <a:spLocks noGrp="1"/>
          </p:cNvSpPr>
          <p:nvPr>
            <p:ph type="title"/>
          </p:nvPr>
        </p:nvSpPr>
        <p:spPr>
          <a:xfrm>
            <a:off x="610370" y="428625"/>
            <a:ext cx="8174034" cy="857250"/>
          </a:xfrm>
        </p:spPr>
        <p:txBody>
          <a:bodyPr>
            <a:normAutofit fontScale="90000"/>
          </a:bodyPr>
          <a:lstStyle/>
          <a:p>
            <a:r>
              <a:rPr lang="en-SG" dirty="0"/>
              <a:t>Objective of this class – Domain Knowledge</a:t>
            </a:r>
          </a:p>
        </p:txBody>
      </p:sp>
      <p:graphicFrame>
        <p:nvGraphicFramePr>
          <p:cNvPr id="4" name="Content Placeholder 3">
            <a:extLst>
              <a:ext uri="{FF2B5EF4-FFF2-40B4-BE49-F238E27FC236}">
                <a16:creationId xmlns:a16="http://schemas.microsoft.com/office/drawing/2014/main" id="{B5BD1600-2F52-4F2D-B7C2-46D4F0D93F72}"/>
              </a:ext>
            </a:extLst>
          </p:cNvPr>
          <p:cNvGraphicFramePr>
            <a:graphicFrameLocks noGrp="1"/>
          </p:cNvGraphicFramePr>
          <p:nvPr>
            <p:ph idx="1"/>
            <p:extLst>
              <p:ext uri="{D42A27DB-BD31-4B8C-83A1-F6EECF244321}">
                <p14:modId xmlns:p14="http://schemas.microsoft.com/office/powerpoint/2010/main" val="3924437320"/>
              </p:ext>
            </p:extLst>
          </p:nvPr>
        </p:nvGraphicFramePr>
        <p:xfrm>
          <a:off x="937260" y="1619251"/>
          <a:ext cx="6979920" cy="383285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3652399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1476375"/>
            <a:ext cx="8391525" cy="4564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1" name="Title 1"/>
          <p:cNvSpPr>
            <a:spLocks noGrp="1"/>
          </p:cNvSpPr>
          <p:nvPr>
            <p:ph type="title"/>
          </p:nvPr>
        </p:nvSpPr>
        <p:spPr>
          <a:xfrm>
            <a:off x="914400" y="274638"/>
            <a:ext cx="7772400" cy="792162"/>
          </a:xfrm>
        </p:spPr>
        <p:txBody>
          <a:bodyPr/>
          <a:lstStyle/>
          <a:p>
            <a:pPr eaLnBrk="1" hangingPunct="1"/>
            <a:r>
              <a:rPr lang="en-US" altLang="en-US" dirty="0"/>
              <a:t>The output node 6</a:t>
            </a:r>
          </a:p>
        </p:txBody>
      </p:sp>
      <p:sp>
        <p:nvSpPr>
          <p:cNvPr id="5" name="Oval 4"/>
          <p:cNvSpPr/>
          <p:nvPr/>
        </p:nvSpPr>
        <p:spPr>
          <a:xfrm>
            <a:off x="7696200" y="3352800"/>
            <a:ext cx="609600" cy="6858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endParaRPr lang="en-US" altLang="en-US">
              <a:solidFill>
                <a:srgbClr val="FFFFFF"/>
              </a:solidFill>
              <a:latin typeface="Perpetua" pitchFamily="18" charset="0"/>
            </a:endParaRPr>
          </a:p>
        </p:txBody>
      </p:sp>
      <p:sp>
        <p:nvSpPr>
          <p:cNvPr id="6" name="TextBox 5"/>
          <p:cNvSpPr txBox="1"/>
          <p:nvPr/>
        </p:nvSpPr>
        <p:spPr>
          <a:xfrm>
            <a:off x="295275" y="5268694"/>
            <a:ext cx="8391525" cy="646331"/>
          </a:xfrm>
          <a:prstGeom prst="rect">
            <a:avLst/>
          </a:prstGeom>
          <a:solidFill>
            <a:schemeClr val="bg1"/>
          </a:solidFill>
        </p:spPr>
        <p:txBody>
          <a:bodyPr wrap="square" rtlCol="0">
            <a:spAutoFit/>
          </a:bodyPr>
          <a:lstStyle/>
          <a:p>
            <a:r>
              <a:rPr lang="en-US" dirty="0"/>
              <a:t>Node 6 receives three incoming signals with weights 0.01, 0.05 and 0.015, process it via logistic activation function and then output the result 0.506.</a:t>
            </a:r>
          </a:p>
        </p:txBody>
      </p:sp>
    </p:spTree>
    <p:extLst>
      <p:ext uri="{BB962C8B-B14F-4D97-AF65-F5344CB8AC3E}">
        <p14:creationId xmlns:p14="http://schemas.microsoft.com/office/powerpoint/2010/main" val="82797377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eaLnBrk="1" fontAlgn="auto" hangingPunct="1">
              <a:spcAft>
                <a:spcPts val="0"/>
              </a:spcAft>
              <a:defRPr/>
            </a:pPr>
            <a:r>
              <a:rPr lang="en-US" dirty="0"/>
              <a:t>Mapping the output to a classification</a:t>
            </a:r>
          </a:p>
        </p:txBody>
      </p:sp>
      <p:sp>
        <p:nvSpPr>
          <p:cNvPr id="23555" name="Content Placeholder 2"/>
          <p:cNvSpPr>
            <a:spLocks noGrp="1"/>
          </p:cNvSpPr>
          <p:nvPr>
            <p:ph idx="1"/>
          </p:nvPr>
        </p:nvSpPr>
        <p:spPr>
          <a:xfrm>
            <a:off x="801289" y="1752600"/>
            <a:ext cx="7772400" cy="3352800"/>
          </a:xfrm>
        </p:spPr>
        <p:txBody>
          <a:bodyPr/>
          <a:lstStyle/>
          <a:p>
            <a:pPr eaLnBrk="1" hangingPunct="1">
              <a:buFont typeface="Wingdings 2" pitchFamily="18" charset="2"/>
              <a:buNone/>
            </a:pPr>
            <a:r>
              <a:rPr lang="en-US" altLang="en-US" sz="2800" dirty="0"/>
              <a:t>Final Output = 0.506</a:t>
            </a:r>
          </a:p>
          <a:p>
            <a:pPr eaLnBrk="1" hangingPunct="1">
              <a:buFont typeface="Wingdings 2" pitchFamily="18" charset="2"/>
              <a:buNone/>
            </a:pPr>
            <a:endParaRPr lang="en-US" altLang="en-US" sz="2800" dirty="0"/>
          </a:p>
          <a:p>
            <a:pPr eaLnBrk="1" hangingPunct="1">
              <a:buFont typeface="Wingdings 2" pitchFamily="18" charset="2"/>
              <a:buNone/>
            </a:pPr>
            <a:r>
              <a:rPr lang="en-US" altLang="en-US" sz="2800" dirty="0"/>
              <a:t>If cutoff for Y = 1 is 0.5, then </a:t>
            </a:r>
            <a:r>
              <a:rPr lang="en-US" altLang="en-US" dirty="0"/>
              <a:t>the model</a:t>
            </a:r>
            <a:r>
              <a:rPr lang="en-US" altLang="en-US" sz="2800" dirty="0"/>
              <a:t> classify the record with </a:t>
            </a:r>
            <a:r>
              <a:rPr lang="en-US" altLang="en-US" sz="2800" dirty="0" err="1"/>
              <a:t>Prob</a:t>
            </a:r>
            <a:r>
              <a:rPr lang="en-US" altLang="en-US" sz="2800" dirty="0"/>
              <a:t>(Y = 1) = 0.506 as “1”.</a:t>
            </a:r>
          </a:p>
        </p:txBody>
      </p:sp>
    </p:spTree>
    <p:extLst>
      <p:ext uri="{BB962C8B-B14F-4D97-AF65-F5344CB8AC3E}">
        <p14:creationId xmlns:p14="http://schemas.microsoft.com/office/powerpoint/2010/main" val="121159547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p:cNvSpPr>
          <p:nvPr>
            <p:ph type="title"/>
          </p:nvPr>
        </p:nvSpPr>
        <p:spPr/>
        <p:txBody>
          <a:bodyPr/>
          <a:lstStyle/>
          <a:p>
            <a:pPr eaLnBrk="1" hangingPunct="1"/>
            <a:r>
              <a:rPr lang="en-US" altLang="en-US"/>
              <a:t>Initial Pass Through Network</a:t>
            </a:r>
          </a:p>
        </p:txBody>
      </p:sp>
      <p:sp>
        <p:nvSpPr>
          <p:cNvPr id="26627" name="Content Placeholder 2"/>
          <p:cNvSpPr>
            <a:spLocks noGrp="1"/>
          </p:cNvSpPr>
          <p:nvPr>
            <p:ph idx="1"/>
          </p:nvPr>
        </p:nvSpPr>
        <p:spPr>
          <a:xfrm>
            <a:off x="685800" y="1600200"/>
            <a:ext cx="7772400" cy="4572000"/>
          </a:xfrm>
        </p:spPr>
        <p:txBody>
          <a:bodyPr/>
          <a:lstStyle/>
          <a:p>
            <a:pPr eaLnBrk="1" hangingPunct="1">
              <a:buFont typeface="Wingdings 2" pitchFamily="18" charset="2"/>
              <a:buNone/>
            </a:pPr>
            <a:r>
              <a:rPr lang="en-US" altLang="en-US" sz="2800" b="1" dirty="0"/>
              <a:t>Goal: </a:t>
            </a:r>
            <a:r>
              <a:rPr lang="en-US" altLang="en-US" sz="2800" dirty="0"/>
              <a:t>Find weights that yield better predictions</a:t>
            </a:r>
          </a:p>
          <a:p>
            <a:pPr eaLnBrk="1" hangingPunct="1"/>
            <a:r>
              <a:rPr lang="en-US" altLang="en-US" sz="2800" dirty="0"/>
              <a:t> The process we described above is repeated for all records</a:t>
            </a:r>
          </a:p>
          <a:p>
            <a:pPr eaLnBrk="1" hangingPunct="1"/>
            <a:r>
              <a:rPr lang="en-US" altLang="en-US" sz="2800" dirty="0"/>
              <a:t> At each record, compare prediction to actual</a:t>
            </a:r>
          </a:p>
          <a:p>
            <a:pPr eaLnBrk="1" hangingPunct="1"/>
            <a:r>
              <a:rPr lang="en-US" altLang="en-US" sz="2800" dirty="0"/>
              <a:t> Difference is the error for the output node</a:t>
            </a:r>
          </a:p>
          <a:p>
            <a:pPr eaLnBrk="1" hangingPunct="1"/>
            <a:r>
              <a:rPr lang="en-US" altLang="en-US" sz="2800" dirty="0"/>
              <a:t> Error is propagated back and informed the hidden nodes so as to update their weights that will reduce the error.</a:t>
            </a:r>
          </a:p>
          <a:p>
            <a:pPr eaLnBrk="1" hangingPunct="1"/>
            <a:endParaRPr lang="en-US" altLang="en-US" sz="2800" dirty="0"/>
          </a:p>
        </p:txBody>
      </p:sp>
    </p:spTree>
    <p:extLst>
      <p:ext uri="{BB962C8B-B14F-4D97-AF65-F5344CB8AC3E}">
        <p14:creationId xmlns:p14="http://schemas.microsoft.com/office/powerpoint/2010/main" val="175264322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4"/>
          <p:cNvSpPr>
            <a:spLocks noGrp="1"/>
          </p:cNvSpPr>
          <p:nvPr>
            <p:ph type="title"/>
          </p:nvPr>
        </p:nvSpPr>
        <p:spPr/>
        <p:txBody>
          <a:bodyPr/>
          <a:lstStyle/>
          <a:p>
            <a:pPr eaLnBrk="1" hangingPunct="1"/>
            <a:r>
              <a:rPr lang="en-US" altLang="en-US" dirty="0"/>
              <a:t>Weights continue to be updated with next Observation thru the Network</a:t>
            </a:r>
          </a:p>
        </p:txBody>
      </p:sp>
      <p:sp>
        <p:nvSpPr>
          <p:cNvPr id="27651" name="Content Placeholder 5"/>
          <p:cNvSpPr>
            <a:spLocks noGrp="1"/>
          </p:cNvSpPr>
          <p:nvPr>
            <p:ph idx="1"/>
          </p:nvPr>
        </p:nvSpPr>
        <p:spPr>
          <a:xfrm>
            <a:off x="609600" y="1600200"/>
            <a:ext cx="7772400" cy="4114800"/>
          </a:xfrm>
        </p:spPr>
        <p:txBody>
          <a:bodyPr/>
          <a:lstStyle/>
          <a:p>
            <a:pPr eaLnBrk="1" hangingPunct="1"/>
            <a:r>
              <a:rPr lang="en-US" altLang="en-US" sz="2800" dirty="0"/>
              <a:t> Weights are updated after each record is run through the network</a:t>
            </a:r>
          </a:p>
          <a:p>
            <a:pPr eaLnBrk="1" hangingPunct="1"/>
            <a:endParaRPr lang="en-US" altLang="en-US" sz="2800" dirty="0"/>
          </a:p>
          <a:p>
            <a:pPr eaLnBrk="1" hangingPunct="1"/>
            <a:r>
              <a:rPr lang="en-US" altLang="en-US" sz="2800" dirty="0"/>
              <a:t> Completion of all records through the network is one </a:t>
            </a:r>
            <a:r>
              <a:rPr lang="en-US" altLang="en-US" sz="2800" i="1" dirty="0">
                <a:solidFill>
                  <a:srgbClr val="FF0000"/>
                </a:solidFill>
              </a:rPr>
              <a:t>epoch</a:t>
            </a:r>
            <a:r>
              <a:rPr lang="en-US" altLang="en-US" sz="2800" dirty="0">
                <a:solidFill>
                  <a:srgbClr val="FF0000"/>
                </a:solidFill>
              </a:rPr>
              <a:t> </a:t>
            </a:r>
            <a:r>
              <a:rPr lang="en-US" altLang="en-US" sz="2800" dirty="0"/>
              <a:t>(also called </a:t>
            </a:r>
            <a:r>
              <a:rPr lang="en-US" altLang="en-US" sz="2800" i="1" dirty="0"/>
              <a:t>sweep</a:t>
            </a:r>
            <a:r>
              <a:rPr lang="en-US" altLang="en-US" sz="2800" dirty="0"/>
              <a:t> or </a:t>
            </a:r>
            <a:r>
              <a:rPr lang="en-US" altLang="en-US" sz="2800" i="1" dirty="0"/>
              <a:t>iteration</a:t>
            </a:r>
            <a:r>
              <a:rPr lang="en-US" altLang="en-US" sz="2800" dirty="0"/>
              <a:t>)</a:t>
            </a:r>
          </a:p>
          <a:p>
            <a:pPr eaLnBrk="1" hangingPunct="1"/>
            <a:endParaRPr lang="en-US" altLang="en-US" sz="2800" dirty="0"/>
          </a:p>
          <a:p>
            <a:pPr eaLnBrk="1" hangingPunct="1"/>
            <a:r>
              <a:rPr lang="en-US" altLang="en-US" sz="2800" dirty="0"/>
              <a:t> After one epoch is completed, return to first record and repeat the process.</a:t>
            </a:r>
          </a:p>
        </p:txBody>
      </p:sp>
    </p:spTree>
    <p:extLst>
      <p:ext uri="{BB962C8B-B14F-4D97-AF65-F5344CB8AC3E}">
        <p14:creationId xmlns:p14="http://schemas.microsoft.com/office/powerpoint/2010/main" val="123685964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p:cNvSpPr>
            <a:spLocks noGrp="1"/>
          </p:cNvSpPr>
          <p:nvPr>
            <p:ph type="title"/>
          </p:nvPr>
        </p:nvSpPr>
        <p:spPr/>
        <p:txBody>
          <a:bodyPr/>
          <a:lstStyle/>
          <a:p>
            <a:pPr eaLnBrk="1" hangingPunct="1"/>
            <a:r>
              <a:rPr lang="en-US" altLang="en-US" dirty="0"/>
              <a:t>Cheese Acceptance Example: Final Weights</a:t>
            </a:r>
          </a:p>
        </p:txBody>
      </p:sp>
      <p:pic>
        <p:nvPicPr>
          <p:cNvPr id="31747" name="Content Placeholder 3" descr="NN_tiny_final_weights.jpg"/>
          <p:cNvPicPr>
            <a:picLocks noGrp="1" noChangeAspect="1"/>
          </p:cNvPicPr>
          <p:nvPr>
            <p:ph idx="1"/>
          </p:nvPr>
        </p:nvPicPr>
        <p:blipFill>
          <a:blip r:embed="rId3">
            <a:extLst>
              <a:ext uri="{28A0092B-C50C-407E-A947-70E740481C1C}">
                <a14:useLocalDpi xmlns:a14="http://schemas.microsoft.com/office/drawing/2010/main" val="0"/>
              </a:ext>
            </a:extLst>
          </a:blip>
          <a:srcRect/>
          <a:stretch>
            <a:fillRect/>
          </a:stretch>
        </p:blipFill>
        <p:spPr>
          <a:xfrm>
            <a:off x="801289" y="1645920"/>
            <a:ext cx="7581900" cy="3429000"/>
          </a:xfrm>
        </p:spPr>
      </p:pic>
      <p:sp>
        <p:nvSpPr>
          <p:cNvPr id="4" name="TextBox 3"/>
          <p:cNvSpPr txBox="1"/>
          <p:nvPr/>
        </p:nvSpPr>
        <p:spPr>
          <a:xfrm>
            <a:off x="396476" y="5233939"/>
            <a:ext cx="8391525" cy="923330"/>
          </a:xfrm>
          <a:prstGeom prst="rect">
            <a:avLst/>
          </a:prstGeom>
          <a:solidFill>
            <a:schemeClr val="bg1"/>
          </a:solidFill>
        </p:spPr>
        <p:txBody>
          <a:bodyPr wrap="square" rtlCol="0">
            <a:spAutoFit/>
          </a:bodyPr>
          <a:lstStyle/>
          <a:p>
            <a:pPr algn="just"/>
            <a:r>
              <a:rPr lang="en-US" dirty="0"/>
              <a:t>The final weights are optimized based on the sample, random seed and model settings, and is not unique. There could exist another model with different final weights but has the same predictive performance.</a:t>
            </a:r>
          </a:p>
        </p:txBody>
      </p:sp>
    </p:spTree>
    <p:extLst>
      <p:ext uri="{BB962C8B-B14F-4D97-AF65-F5344CB8AC3E}">
        <p14:creationId xmlns:p14="http://schemas.microsoft.com/office/powerpoint/2010/main" val="121993455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Title 1">
            <a:extLst>
              <a:ext uri="{FF2B5EF4-FFF2-40B4-BE49-F238E27FC236}">
                <a16:creationId xmlns:a16="http://schemas.microsoft.com/office/drawing/2014/main" id="{137AEA1E-9B05-4E76-9AA1-426BF908AFD4}"/>
              </a:ext>
            </a:extLst>
          </p:cNvPr>
          <p:cNvSpPr>
            <a:spLocks noGrp="1" noChangeArrowheads="1"/>
          </p:cNvSpPr>
          <p:nvPr>
            <p:ph type="title"/>
          </p:nvPr>
        </p:nvSpPr>
        <p:spPr>
          <a:xfrm>
            <a:off x="177998" y="547685"/>
            <a:ext cx="8788003" cy="691754"/>
          </a:xfrm>
        </p:spPr>
        <p:txBody>
          <a:bodyPr>
            <a:noAutofit/>
          </a:bodyPr>
          <a:lstStyle/>
          <a:p>
            <a:r>
              <a:rPr lang="en-SG" altLang="en-US" dirty="0">
                <a:ea typeface="ＭＳ Ｐゴシック" panose="020B0600070205080204" pitchFamily="34" charset="-128"/>
              </a:rPr>
              <a:t>Business Example: Company Borrowing</a:t>
            </a:r>
          </a:p>
        </p:txBody>
      </p:sp>
      <p:pic>
        <p:nvPicPr>
          <p:cNvPr id="140291" name="Picture 3">
            <a:extLst>
              <a:ext uri="{FF2B5EF4-FFF2-40B4-BE49-F238E27FC236}">
                <a16:creationId xmlns:a16="http://schemas.microsoft.com/office/drawing/2014/main" id="{D99226A7-5AFA-4C1D-BB72-15C62BE743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1167" y="4670805"/>
            <a:ext cx="1869634" cy="165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0292" name="TextBox 4">
            <a:extLst>
              <a:ext uri="{FF2B5EF4-FFF2-40B4-BE49-F238E27FC236}">
                <a16:creationId xmlns:a16="http://schemas.microsoft.com/office/drawing/2014/main" id="{14463E57-0254-446F-A330-94BDE58A931D}"/>
              </a:ext>
            </a:extLst>
          </p:cNvPr>
          <p:cNvSpPr txBox="1">
            <a:spLocks noChangeArrowheads="1"/>
          </p:cNvSpPr>
          <p:nvPr/>
        </p:nvSpPr>
        <p:spPr bwMode="auto">
          <a:xfrm>
            <a:off x="2590801" y="4900662"/>
            <a:ext cx="2432447"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r>
              <a:rPr lang="en-SG" altLang="en-US" sz="1350" dirty="0"/>
              <a:t>Take 1,1 | 0 for example</a:t>
            </a:r>
          </a:p>
        </p:txBody>
      </p:sp>
      <p:pic>
        <p:nvPicPr>
          <p:cNvPr id="140293" name="Picture 5">
            <a:extLst>
              <a:ext uri="{FF2B5EF4-FFF2-40B4-BE49-F238E27FC236}">
                <a16:creationId xmlns:a16="http://schemas.microsoft.com/office/drawing/2014/main" id="{3E626668-7410-4212-A491-2C742A2907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0334" y="4438612"/>
            <a:ext cx="2714625" cy="141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0294" name="TextBox 2">
            <a:extLst>
              <a:ext uri="{FF2B5EF4-FFF2-40B4-BE49-F238E27FC236}">
                <a16:creationId xmlns:a16="http://schemas.microsoft.com/office/drawing/2014/main" id="{8BC531EE-CEAB-4C99-9B45-A152E7F72FD0}"/>
              </a:ext>
            </a:extLst>
          </p:cNvPr>
          <p:cNvSpPr txBox="1">
            <a:spLocks noChangeArrowheads="1"/>
          </p:cNvSpPr>
          <p:nvPr/>
        </p:nvSpPr>
        <p:spPr bwMode="auto">
          <a:xfrm>
            <a:off x="249418" y="1790259"/>
            <a:ext cx="8894582" cy="2246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r>
              <a:rPr lang="en-SG" altLang="en-US" sz="2000" dirty="0"/>
              <a:t>Input 1: 	Size: 		Small=0, Big=1</a:t>
            </a:r>
          </a:p>
          <a:p>
            <a:pPr>
              <a:spcBef>
                <a:spcPct val="0"/>
              </a:spcBef>
              <a:buFontTx/>
              <a:buNone/>
            </a:pPr>
            <a:r>
              <a:rPr lang="en-SG" altLang="en-US" sz="2000" dirty="0"/>
              <a:t>Input 2: 	Sales: 		Low=0, High =1</a:t>
            </a:r>
          </a:p>
          <a:p>
            <a:pPr>
              <a:spcBef>
                <a:spcPct val="0"/>
              </a:spcBef>
              <a:buFontTx/>
              <a:buNone/>
            </a:pPr>
            <a:r>
              <a:rPr lang="en-SG" altLang="en-US" sz="2000" dirty="0"/>
              <a:t>Output : 	Borrowing:	0,1</a:t>
            </a:r>
          </a:p>
          <a:p>
            <a:pPr>
              <a:spcBef>
                <a:spcPct val="0"/>
              </a:spcBef>
              <a:buFontTx/>
              <a:buNone/>
            </a:pPr>
            <a:r>
              <a:rPr lang="en-SG" altLang="en-US" sz="2000" dirty="0"/>
              <a:t>Scenario:</a:t>
            </a:r>
          </a:p>
          <a:p>
            <a:pPr>
              <a:spcBef>
                <a:spcPct val="0"/>
              </a:spcBef>
              <a:buFontTx/>
              <a:buNone/>
            </a:pPr>
            <a:r>
              <a:rPr lang="en-SG" altLang="en-US" sz="2000" dirty="0"/>
              <a:t>Small Size Company and Low Sales will not borrow money - 0,0 | 0</a:t>
            </a:r>
          </a:p>
          <a:p>
            <a:pPr>
              <a:spcBef>
                <a:spcPct val="0"/>
              </a:spcBef>
              <a:buFontTx/>
              <a:buNone/>
            </a:pPr>
            <a:r>
              <a:rPr lang="en-SG" altLang="en-US" sz="2000" dirty="0"/>
              <a:t>Big Size Company and High Sales do not need to borrow money	- 1,1 | 0</a:t>
            </a:r>
          </a:p>
          <a:p>
            <a:pPr>
              <a:spcBef>
                <a:spcPct val="0"/>
              </a:spcBef>
              <a:buFontTx/>
              <a:buNone/>
            </a:pPr>
            <a:r>
              <a:rPr lang="en-SG" altLang="en-US" sz="2000" dirty="0"/>
              <a:t>The rest need to borrow money</a:t>
            </a:r>
          </a:p>
        </p:txBody>
      </p:sp>
      <p:sp>
        <p:nvSpPr>
          <p:cNvPr id="140295" name="TextBox 10">
            <a:extLst>
              <a:ext uri="{FF2B5EF4-FFF2-40B4-BE49-F238E27FC236}">
                <a16:creationId xmlns:a16="http://schemas.microsoft.com/office/drawing/2014/main" id="{9411E6E2-84B3-4DD8-BEE0-DA3CED57AE91}"/>
              </a:ext>
            </a:extLst>
          </p:cNvPr>
          <p:cNvSpPr txBox="1">
            <a:spLocks noChangeArrowheads="1"/>
          </p:cNvSpPr>
          <p:nvPr/>
        </p:nvSpPr>
        <p:spPr bwMode="auto">
          <a:xfrm>
            <a:off x="565669" y="4288571"/>
            <a:ext cx="1739579"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r>
              <a:rPr lang="en-SG" altLang="en-US" sz="1350" dirty="0"/>
              <a:t>Size, Sales | Borrow</a:t>
            </a:r>
          </a:p>
        </p:txBody>
      </p:sp>
      <p:sp>
        <p:nvSpPr>
          <p:cNvPr id="140296" name="Slide Number Placeholder 1">
            <a:extLst>
              <a:ext uri="{FF2B5EF4-FFF2-40B4-BE49-F238E27FC236}">
                <a16:creationId xmlns:a16="http://schemas.microsoft.com/office/drawing/2014/main" id="{4FE8CEEC-E27A-46B1-B36B-14DFF8CB06E7}"/>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100">
                <a:solidFill>
                  <a:schemeClr val="tx1"/>
                </a:solidFill>
                <a:latin typeface="Arial" panose="020B0604020202020204" pitchFamily="34" charset="0"/>
                <a:ea typeface="ＭＳ Ｐゴシック" panose="020B0600070205080204" pitchFamily="34" charset="-128"/>
              </a:defRPr>
            </a:lvl1pPr>
            <a:lvl2pPr marL="557213" indent="-214313">
              <a:spcBef>
                <a:spcPct val="20000"/>
              </a:spcBef>
              <a:buChar char="–"/>
              <a:defRPr sz="1800">
                <a:solidFill>
                  <a:schemeClr val="tx1"/>
                </a:solidFill>
                <a:latin typeface="Arial" panose="020B0604020202020204" pitchFamily="34" charset="0"/>
                <a:ea typeface="ＭＳ Ｐゴシック" panose="020B0600070205080204" pitchFamily="34" charset="-128"/>
              </a:defRPr>
            </a:lvl2pPr>
            <a:lvl3pPr marL="857250" indent="-171450">
              <a:spcBef>
                <a:spcPct val="20000"/>
              </a:spcBef>
              <a:buChar char="•"/>
              <a:defRPr sz="1800">
                <a:solidFill>
                  <a:schemeClr val="tx1"/>
                </a:solidFill>
                <a:latin typeface="Arial" panose="020B0604020202020204" pitchFamily="34" charset="0"/>
                <a:ea typeface="ＭＳ Ｐゴシック" panose="020B0600070205080204" pitchFamily="34" charset="-128"/>
              </a:defRPr>
            </a:lvl3pPr>
            <a:lvl4pPr marL="1200150" indent="-171450">
              <a:spcBef>
                <a:spcPct val="20000"/>
              </a:spcBef>
              <a:buChar char="–"/>
              <a:defRPr sz="1500">
                <a:solidFill>
                  <a:schemeClr val="tx1"/>
                </a:solidFill>
                <a:latin typeface="Arial" panose="020B0604020202020204" pitchFamily="34" charset="0"/>
                <a:ea typeface="ＭＳ Ｐゴシック" panose="020B0600070205080204" pitchFamily="34" charset="-128"/>
              </a:defRPr>
            </a:lvl4pPr>
            <a:lvl5pPr marL="1543050" indent="-171450">
              <a:spcBef>
                <a:spcPct val="20000"/>
              </a:spcBef>
              <a:buChar char="»"/>
              <a:defRPr sz="1500">
                <a:solidFill>
                  <a:schemeClr val="tx1"/>
                </a:solidFill>
                <a:latin typeface="Arial" panose="020B0604020202020204" pitchFamily="34" charset="0"/>
                <a:ea typeface="ＭＳ Ｐゴシック" panose="020B0600070205080204" pitchFamily="34" charset="-128"/>
              </a:defRPr>
            </a:lvl5pPr>
            <a:lvl6pPr marL="1885950" indent="-171450" eaLnBrk="0" fontAlgn="base" hangingPunct="0">
              <a:spcBef>
                <a:spcPct val="20000"/>
              </a:spcBef>
              <a:spcAft>
                <a:spcPct val="0"/>
              </a:spcAft>
              <a:buChar char="»"/>
              <a:defRPr sz="1500">
                <a:solidFill>
                  <a:schemeClr val="tx1"/>
                </a:solidFill>
                <a:latin typeface="Arial" panose="020B0604020202020204" pitchFamily="34" charset="0"/>
                <a:ea typeface="ＭＳ Ｐゴシック" panose="020B0600070205080204" pitchFamily="34" charset="-128"/>
              </a:defRPr>
            </a:lvl6pPr>
            <a:lvl7pPr marL="2228850" indent="-171450" eaLnBrk="0" fontAlgn="base" hangingPunct="0">
              <a:spcBef>
                <a:spcPct val="20000"/>
              </a:spcBef>
              <a:spcAft>
                <a:spcPct val="0"/>
              </a:spcAft>
              <a:buChar char="»"/>
              <a:defRPr sz="1500">
                <a:solidFill>
                  <a:schemeClr val="tx1"/>
                </a:solidFill>
                <a:latin typeface="Arial" panose="020B0604020202020204" pitchFamily="34" charset="0"/>
                <a:ea typeface="ＭＳ Ｐゴシック" panose="020B0600070205080204" pitchFamily="34" charset="-128"/>
              </a:defRPr>
            </a:lvl7pPr>
            <a:lvl8pPr marL="2571750" indent="-171450" eaLnBrk="0" fontAlgn="base" hangingPunct="0">
              <a:spcBef>
                <a:spcPct val="20000"/>
              </a:spcBef>
              <a:spcAft>
                <a:spcPct val="0"/>
              </a:spcAft>
              <a:buChar char="»"/>
              <a:defRPr sz="1500">
                <a:solidFill>
                  <a:schemeClr val="tx1"/>
                </a:solidFill>
                <a:latin typeface="Arial" panose="020B0604020202020204" pitchFamily="34" charset="0"/>
                <a:ea typeface="ＭＳ Ｐゴシック" panose="020B0600070205080204" pitchFamily="34" charset="-128"/>
              </a:defRPr>
            </a:lvl8pPr>
            <a:lvl9pPr marL="2914650" indent="-171450" eaLnBrk="0" fontAlgn="base" hangingPunct="0">
              <a:spcBef>
                <a:spcPct val="20000"/>
              </a:spcBef>
              <a:spcAft>
                <a:spcPct val="0"/>
              </a:spcAft>
              <a:buChar char="»"/>
              <a:defRPr sz="15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BF116D62-DBCA-428A-996D-310512AC85A3}" type="slidenum">
              <a:rPr lang="en-US" altLang="zh-CN" sz="1050">
                <a:solidFill>
                  <a:srgbClr val="000000"/>
                </a:solidFill>
              </a:rPr>
              <a:pPr>
                <a:spcBef>
                  <a:spcPct val="0"/>
                </a:spcBef>
                <a:buFontTx/>
                <a:buNone/>
              </a:pPr>
              <a:t>45</a:t>
            </a:fld>
            <a:endParaRPr lang="en-US" altLang="zh-CN" sz="1050">
              <a:solidFill>
                <a:srgbClr val="000000"/>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Title 1">
            <a:extLst>
              <a:ext uri="{FF2B5EF4-FFF2-40B4-BE49-F238E27FC236}">
                <a16:creationId xmlns:a16="http://schemas.microsoft.com/office/drawing/2014/main" id="{A0BEFCB7-CC21-4E98-8228-934CAAEA2978}"/>
              </a:ext>
            </a:extLst>
          </p:cNvPr>
          <p:cNvSpPr>
            <a:spLocks noGrp="1" noChangeArrowheads="1"/>
          </p:cNvSpPr>
          <p:nvPr>
            <p:ph type="title"/>
          </p:nvPr>
        </p:nvSpPr>
        <p:spPr/>
        <p:txBody>
          <a:bodyPr>
            <a:noAutofit/>
          </a:bodyPr>
          <a:lstStyle/>
          <a:p>
            <a:r>
              <a:rPr lang="en-SG" altLang="en-US" dirty="0">
                <a:ea typeface="ＭＳ Ｐゴシック" panose="020B0600070205080204" pitchFamily="34" charset="-128"/>
              </a:rPr>
              <a:t>Assign Initial Random Number 0 to1</a:t>
            </a:r>
          </a:p>
        </p:txBody>
      </p:sp>
      <p:pic>
        <p:nvPicPr>
          <p:cNvPr id="141315" name="Picture 3">
            <a:extLst>
              <a:ext uri="{FF2B5EF4-FFF2-40B4-BE49-F238E27FC236}">
                <a16:creationId xmlns:a16="http://schemas.microsoft.com/office/drawing/2014/main" id="{DA3362D5-6D19-4541-9E09-8171994EE7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66863" y="2724151"/>
            <a:ext cx="3192066" cy="19895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1316" name="Picture 4">
            <a:extLst>
              <a:ext uri="{FF2B5EF4-FFF2-40B4-BE49-F238E27FC236}">
                <a16:creationId xmlns:a16="http://schemas.microsoft.com/office/drawing/2014/main" id="{A5255DF4-1F95-49ED-8665-9BA30D6D92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86376" y="2724150"/>
            <a:ext cx="1612106"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1317" name="Picture 5">
            <a:extLst>
              <a:ext uri="{FF2B5EF4-FFF2-40B4-BE49-F238E27FC236}">
                <a16:creationId xmlns:a16="http://schemas.microsoft.com/office/drawing/2014/main" id="{D542A03D-687C-4C9E-8765-3A5F66098BE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91100" y="3390900"/>
            <a:ext cx="2886075" cy="176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1318" name="TextBox 2">
            <a:extLst>
              <a:ext uri="{FF2B5EF4-FFF2-40B4-BE49-F238E27FC236}">
                <a16:creationId xmlns:a16="http://schemas.microsoft.com/office/drawing/2014/main" id="{1C2E5B4E-B1F3-4324-9D03-376FCADBCF28}"/>
              </a:ext>
            </a:extLst>
          </p:cNvPr>
          <p:cNvSpPr txBox="1">
            <a:spLocks noChangeArrowheads="1"/>
          </p:cNvSpPr>
          <p:nvPr/>
        </p:nvSpPr>
        <p:spPr bwMode="auto">
          <a:xfrm>
            <a:off x="5367338" y="2563417"/>
            <a:ext cx="2579552"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r>
              <a:rPr lang="en-SG" altLang="en-US" sz="1350"/>
              <a:t>Step 1 Multiply and Summation</a:t>
            </a:r>
          </a:p>
        </p:txBody>
      </p:sp>
      <p:sp>
        <p:nvSpPr>
          <p:cNvPr id="141319" name="Slide Number Placeholder 1">
            <a:extLst>
              <a:ext uri="{FF2B5EF4-FFF2-40B4-BE49-F238E27FC236}">
                <a16:creationId xmlns:a16="http://schemas.microsoft.com/office/drawing/2014/main" id="{C0BB1997-0900-4C0B-8EE3-9437449EFD64}"/>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100">
                <a:solidFill>
                  <a:schemeClr val="tx1"/>
                </a:solidFill>
                <a:latin typeface="Arial" panose="020B0604020202020204" pitchFamily="34" charset="0"/>
                <a:ea typeface="ＭＳ Ｐゴシック" panose="020B0600070205080204" pitchFamily="34" charset="-128"/>
              </a:defRPr>
            </a:lvl1pPr>
            <a:lvl2pPr marL="557213" indent="-214313">
              <a:spcBef>
                <a:spcPct val="20000"/>
              </a:spcBef>
              <a:buChar char="–"/>
              <a:defRPr sz="1800">
                <a:solidFill>
                  <a:schemeClr val="tx1"/>
                </a:solidFill>
                <a:latin typeface="Arial" panose="020B0604020202020204" pitchFamily="34" charset="0"/>
                <a:ea typeface="ＭＳ Ｐゴシック" panose="020B0600070205080204" pitchFamily="34" charset="-128"/>
              </a:defRPr>
            </a:lvl2pPr>
            <a:lvl3pPr marL="857250" indent="-171450">
              <a:spcBef>
                <a:spcPct val="20000"/>
              </a:spcBef>
              <a:buChar char="•"/>
              <a:defRPr sz="1800">
                <a:solidFill>
                  <a:schemeClr val="tx1"/>
                </a:solidFill>
                <a:latin typeface="Arial" panose="020B0604020202020204" pitchFamily="34" charset="0"/>
                <a:ea typeface="ＭＳ Ｐゴシック" panose="020B0600070205080204" pitchFamily="34" charset="-128"/>
              </a:defRPr>
            </a:lvl3pPr>
            <a:lvl4pPr marL="1200150" indent="-171450">
              <a:spcBef>
                <a:spcPct val="20000"/>
              </a:spcBef>
              <a:buChar char="–"/>
              <a:defRPr sz="1500">
                <a:solidFill>
                  <a:schemeClr val="tx1"/>
                </a:solidFill>
                <a:latin typeface="Arial" panose="020B0604020202020204" pitchFamily="34" charset="0"/>
                <a:ea typeface="ＭＳ Ｐゴシック" panose="020B0600070205080204" pitchFamily="34" charset="-128"/>
              </a:defRPr>
            </a:lvl4pPr>
            <a:lvl5pPr marL="1543050" indent="-171450">
              <a:spcBef>
                <a:spcPct val="20000"/>
              </a:spcBef>
              <a:buChar char="»"/>
              <a:defRPr sz="1500">
                <a:solidFill>
                  <a:schemeClr val="tx1"/>
                </a:solidFill>
                <a:latin typeface="Arial" panose="020B0604020202020204" pitchFamily="34" charset="0"/>
                <a:ea typeface="ＭＳ Ｐゴシック" panose="020B0600070205080204" pitchFamily="34" charset="-128"/>
              </a:defRPr>
            </a:lvl5pPr>
            <a:lvl6pPr marL="1885950" indent="-171450" eaLnBrk="0" fontAlgn="base" hangingPunct="0">
              <a:spcBef>
                <a:spcPct val="20000"/>
              </a:spcBef>
              <a:spcAft>
                <a:spcPct val="0"/>
              </a:spcAft>
              <a:buChar char="»"/>
              <a:defRPr sz="1500">
                <a:solidFill>
                  <a:schemeClr val="tx1"/>
                </a:solidFill>
                <a:latin typeface="Arial" panose="020B0604020202020204" pitchFamily="34" charset="0"/>
                <a:ea typeface="ＭＳ Ｐゴシック" panose="020B0600070205080204" pitchFamily="34" charset="-128"/>
              </a:defRPr>
            </a:lvl6pPr>
            <a:lvl7pPr marL="2228850" indent="-171450" eaLnBrk="0" fontAlgn="base" hangingPunct="0">
              <a:spcBef>
                <a:spcPct val="20000"/>
              </a:spcBef>
              <a:spcAft>
                <a:spcPct val="0"/>
              </a:spcAft>
              <a:buChar char="»"/>
              <a:defRPr sz="1500">
                <a:solidFill>
                  <a:schemeClr val="tx1"/>
                </a:solidFill>
                <a:latin typeface="Arial" panose="020B0604020202020204" pitchFamily="34" charset="0"/>
                <a:ea typeface="ＭＳ Ｐゴシック" panose="020B0600070205080204" pitchFamily="34" charset="-128"/>
              </a:defRPr>
            </a:lvl7pPr>
            <a:lvl8pPr marL="2571750" indent="-171450" eaLnBrk="0" fontAlgn="base" hangingPunct="0">
              <a:spcBef>
                <a:spcPct val="20000"/>
              </a:spcBef>
              <a:spcAft>
                <a:spcPct val="0"/>
              </a:spcAft>
              <a:buChar char="»"/>
              <a:defRPr sz="1500">
                <a:solidFill>
                  <a:schemeClr val="tx1"/>
                </a:solidFill>
                <a:latin typeface="Arial" panose="020B0604020202020204" pitchFamily="34" charset="0"/>
                <a:ea typeface="ＭＳ Ｐゴシック" panose="020B0600070205080204" pitchFamily="34" charset="-128"/>
              </a:defRPr>
            </a:lvl8pPr>
            <a:lvl9pPr marL="2914650" indent="-171450" eaLnBrk="0" fontAlgn="base" hangingPunct="0">
              <a:spcBef>
                <a:spcPct val="20000"/>
              </a:spcBef>
              <a:spcAft>
                <a:spcPct val="0"/>
              </a:spcAft>
              <a:buChar char="»"/>
              <a:defRPr sz="15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59D49DA4-457D-4C6F-BC0D-1D24907F7A01}" type="slidenum">
              <a:rPr lang="en-US" altLang="zh-CN" sz="1050">
                <a:solidFill>
                  <a:srgbClr val="000000"/>
                </a:solidFill>
              </a:rPr>
              <a:pPr>
                <a:spcBef>
                  <a:spcPct val="0"/>
                </a:spcBef>
                <a:buFontTx/>
                <a:buNone/>
              </a:pPr>
              <a:t>46</a:t>
            </a:fld>
            <a:endParaRPr lang="en-US" altLang="zh-CN" sz="1050">
              <a:solidFill>
                <a:srgbClr val="000000"/>
              </a:solidFill>
            </a:endParaRPr>
          </a:p>
        </p:txBody>
      </p:sp>
      <p:sp>
        <p:nvSpPr>
          <p:cNvPr id="141320" name="TextBox 7">
            <a:extLst>
              <a:ext uri="{FF2B5EF4-FFF2-40B4-BE49-F238E27FC236}">
                <a16:creationId xmlns:a16="http://schemas.microsoft.com/office/drawing/2014/main" id="{308CA542-A5B3-4258-8953-CFA1591FCB3F}"/>
              </a:ext>
            </a:extLst>
          </p:cNvPr>
          <p:cNvSpPr txBox="1">
            <a:spLocks noChangeArrowheads="1"/>
          </p:cNvSpPr>
          <p:nvPr/>
        </p:nvSpPr>
        <p:spPr bwMode="auto">
          <a:xfrm>
            <a:off x="6912769" y="2955131"/>
            <a:ext cx="742511"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r>
              <a:rPr lang="en-SG" altLang="en-US" sz="1350"/>
              <a:t>Note: 3</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Title 1">
            <a:extLst>
              <a:ext uri="{FF2B5EF4-FFF2-40B4-BE49-F238E27FC236}">
                <a16:creationId xmlns:a16="http://schemas.microsoft.com/office/drawing/2014/main" id="{36C7C31C-312D-48CC-8B55-594E71641F6B}"/>
              </a:ext>
            </a:extLst>
          </p:cNvPr>
          <p:cNvSpPr>
            <a:spLocks noGrp="1" noChangeArrowheads="1"/>
          </p:cNvSpPr>
          <p:nvPr>
            <p:ph type="title"/>
          </p:nvPr>
        </p:nvSpPr>
        <p:spPr/>
        <p:txBody>
          <a:bodyPr/>
          <a:lstStyle/>
          <a:p>
            <a:r>
              <a:rPr lang="en-SG" altLang="en-US" dirty="0">
                <a:ea typeface="ＭＳ Ｐゴシック" panose="020B0600070205080204" pitchFamily="34" charset="-128"/>
              </a:rPr>
              <a:t>Activation Function</a:t>
            </a:r>
          </a:p>
        </p:txBody>
      </p:sp>
      <p:pic>
        <p:nvPicPr>
          <p:cNvPr id="142339" name="Picture 4">
            <a:extLst>
              <a:ext uri="{FF2B5EF4-FFF2-40B4-BE49-F238E27FC236}">
                <a16:creationId xmlns:a16="http://schemas.microsoft.com/office/drawing/2014/main" id="{6C703F35-A302-49DB-8CA4-A2CFEE046C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0929" y="2570560"/>
            <a:ext cx="3219450" cy="181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2340" name="Picture 5">
            <a:extLst>
              <a:ext uri="{FF2B5EF4-FFF2-40B4-BE49-F238E27FC236}">
                <a16:creationId xmlns:a16="http://schemas.microsoft.com/office/drawing/2014/main" id="{F2DEF0CC-E602-4CBB-BBB1-4F75D031B1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32747" y="2469356"/>
            <a:ext cx="1624013" cy="5679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2341" name="Picture 6">
            <a:extLst>
              <a:ext uri="{FF2B5EF4-FFF2-40B4-BE49-F238E27FC236}">
                <a16:creationId xmlns:a16="http://schemas.microsoft.com/office/drawing/2014/main" id="{DA75AE07-DDCF-4DA6-832C-C707324583E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45870" y="3196830"/>
            <a:ext cx="2664619" cy="16597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2342" name="Picture 7">
            <a:extLst>
              <a:ext uri="{FF2B5EF4-FFF2-40B4-BE49-F238E27FC236}">
                <a16:creationId xmlns:a16="http://schemas.microsoft.com/office/drawing/2014/main" id="{2565968B-63A6-477F-91FD-825F302DBAA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01355" y="4898231"/>
            <a:ext cx="2882503" cy="353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2343" name="Picture 8">
            <a:extLst>
              <a:ext uri="{FF2B5EF4-FFF2-40B4-BE49-F238E27FC236}">
                <a16:creationId xmlns:a16="http://schemas.microsoft.com/office/drawing/2014/main" id="{0F6EBD67-F1AC-4256-83D4-01E1A333463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83858" y="4898233"/>
            <a:ext cx="1965722" cy="289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2344" name="TextBox 2">
            <a:extLst>
              <a:ext uri="{FF2B5EF4-FFF2-40B4-BE49-F238E27FC236}">
                <a16:creationId xmlns:a16="http://schemas.microsoft.com/office/drawing/2014/main" id="{F6DBFEC7-C878-4CA0-A71C-F23C1FF3CB85}"/>
              </a:ext>
            </a:extLst>
          </p:cNvPr>
          <p:cNvSpPr txBox="1">
            <a:spLocks noChangeArrowheads="1"/>
          </p:cNvSpPr>
          <p:nvPr/>
        </p:nvSpPr>
        <p:spPr bwMode="auto">
          <a:xfrm>
            <a:off x="4930378" y="2300287"/>
            <a:ext cx="2146806"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r>
              <a:rPr lang="en-SG" altLang="en-US" sz="1350"/>
              <a:t>Step 2 Sigmoid Activation</a:t>
            </a:r>
          </a:p>
        </p:txBody>
      </p:sp>
      <p:sp>
        <p:nvSpPr>
          <p:cNvPr id="142345" name="TextBox 3">
            <a:extLst>
              <a:ext uri="{FF2B5EF4-FFF2-40B4-BE49-F238E27FC236}">
                <a16:creationId xmlns:a16="http://schemas.microsoft.com/office/drawing/2014/main" id="{B8E51443-D6E9-4B72-9FFB-5A3C4A5D04D2}"/>
              </a:ext>
            </a:extLst>
          </p:cNvPr>
          <p:cNvSpPr txBox="1">
            <a:spLocks noChangeArrowheads="1"/>
          </p:cNvSpPr>
          <p:nvPr/>
        </p:nvSpPr>
        <p:spPr bwMode="auto">
          <a:xfrm>
            <a:off x="1354932" y="4711303"/>
            <a:ext cx="2579552"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r>
              <a:rPr lang="en-SG" altLang="en-US" sz="1350"/>
              <a:t>Step 3 Multiply and Summation</a:t>
            </a:r>
          </a:p>
        </p:txBody>
      </p:sp>
      <p:sp>
        <p:nvSpPr>
          <p:cNvPr id="142346" name="TextBox 9">
            <a:extLst>
              <a:ext uri="{FF2B5EF4-FFF2-40B4-BE49-F238E27FC236}">
                <a16:creationId xmlns:a16="http://schemas.microsoft.com/office/drawing/2014/main" id="{382149BA-037D-4F1B-8887-45CD6262DED4}"/>
              </a:ext>
            </a:extLst>
          </p:cNvPr>
          <p:cNvSpPr txBox="1">
            <a:spLocks noChangeArrowheads="1"/>
          </p:cNvSpPr>
          <p:nvPr/>
        </p:nvSpPr>
        <p:spPr bwMode="auto">
          <a:xfrm>
            <a:off x="4031457" y="4681537"/>
            <a:ext cx="1358064"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r>
              <a:rPr lang="en-SG" altLang="en-US" sz="1350"/>
              <a:t>Step 4 Sigmoid</a:t>
            </a:r>
          </a:p>
        </p:txBody>
      </p:sp>
      <p:sp>
        <p:nvSpPr>
          <p:cNvPr id="142347" name="TextBox 10">
            <a:extLst>
              <a:ext uri="{FF2B5EF4-FFF2-40B4-BE49-F238E27FC236}">
                <a16:creationId xmlns:a16="http://schemas.microsoft.com/office/drawing/2014/main" id="{958EA191-23F4-4CCB-8602-37BBB01D1FCF}"/>
              </a:ext>
            </a:extLst>
          </p:cNvPr>
          <p:cNvSpPr txBox="1">
            <a:spLocks noChangeArrowheads="1"/>
          </p:cNvSpPr>
          <p:nvPr/>
        </p:nvSpPr>
        <p:spPr bwMode="auto">
          <a:xfrm>
            <a:off x="6546057" y="2611041"/>
            <a:ext cx="1507144"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r>
              <a:rPr lang="en-SG" altLang="en-US" sz="1350"/>
              <a:t>1/(1+e^-1)=0.731</a:t>
            </a:r>
          </a:p>
        </p:txBody>
      </p:sp>
      <p:sp>
        <p:nvSpPr>
          <p:cNvPr id="142348" name="TextBox 1">
            <a:extLst>
              <a:ext uri="{FF2B5EF4-FFF2-40B4-BE49-F238E27FC236}">
                <a16:creationId xmlns:a16="http://schemas.microsoft.com/office/drawing/2014/main" id="{5299409C-6D70-4FA9-BB9A-0F544AAF007C}"/>
              </a:ext>
            </a:extLst>
          </p:cNvPr>
          <p:cNvSpPr txBox="1">
            <a:spLocks noChangeArrowheads="1"/>
          </p:cNvSpPr>
          <p:nvPr/>
        </p:nvSpPr>
        <p:spPr bwMode="auto">
          <a:xfrm>
            <a:off x="3989786" y="5126831"/>
            <a:ext cx="742511"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r>
              <a:rPr lang="en-SG" altLang="en-US" sz="1350"/>
              <a:t>Note: 1</a:t>
            </a:r>
          </a:p>
        </p:txBody>
      </p:sp>
      <p:sp>
        <p:nvSpPr>
          <p:cNvPr id="142349" name="Slide Number Placeholder 2">
            <a:extLst>
              <a:ext uri="{FF2B5EF4-FFF2-40B4-BE49-F238E27FC236}">
                <a16:creationId xmlns:a16="http://schemas.microsoft.com/office/drawing/2014/main" id="{7C9A496D-7B8D-496B-A446-7C55EE93EA2B}"/>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100">
                <a:solidFill>
                  <a:schemeClr val="tx1"/>
                </a:solidFill>
                <a:latin typeface="Arial" panose="020B0604020202020204" pitchFamily="34" charset="0"/>
                <a:ea typeface="ＭＳ Ｐゴシック" panose="020B0600070205080204" pitchFamily="34" charset="-128"/>
              </a:defRPr>
            </a:lvl1pPr>
            <a:lvl2pPr marL="557213" indent="-214313">
              <a:spcBef>
                <a:spcPct val="20000"/>
              </a:spcBef>
              <a:buChar char="–"/>
              <a:defRPr sz="1800">
                <a:solidFill>
                  <a:schemeClr val="tx1"/>
                </a:solidFill>
                <a:latin typeface="Arial" panose="020B0604020202020204" pitchFamily="34" charset="0"/>
                <a:ea typeface="ＭＳ Ｐゴシック" panose="020B0600070205080204" pitchFamily="34" charset="-128"/>
              </a:defRPr>
            </a:lvl2pPr>
            <a:lvl3pPr marL="857250" indent="-171450">
              <a:spcBef>
                <a:spcPct val="20000"/>
              </a:spcBef>
              <a:buChar char="•"/>
              <a:defRPr sz="1800">
                <a:solidFill>
                  <a:schemeClr val="tx1"/>
                </a:solidFill>
                <a:latin typeface="Arial" panose="020B0604020202020204" pitchFamily="34" charset="0"/>
                <a:ea typeface="ＭＳ Ｐゴシック" panose="020B0600070205080204" pitchFamily="34" charset="-128"/>
              </a:defRPr>
            </a:lvl3pPr>
            <a:lvl4pPr marL="1200150" indent="-171450">
              <a:spcBef>
                <a:spcPct val="20000"/>
              </a:spcBef>
              <a:buChar char="–"/>
              <a:defRPr sz="1500">
                <a:solidFill>
                  <a:schemeClr val="tx1"/>
                </a:solidFill>
                <a:latin typeface="Arial" panose="020B0604020202020204" pitchFamily="34" charset="0"/>
                <a:ea typeface="ＭＳ Ｐゴシック" panose="020B0600070205080204" pitchFamily="34" charset="-128"/>
              </a:defRPr>
            </a:lvl4pPr>
            <a:lvl5pPr marL="1543050" indent="-171450">
              <a:spcBef>
                <a:spcPct val="20000"/>
              </a:spcBef>
              <a:buChar char="»"/>
              <a:defRPr sz="1500">
                <a:solidFill>
                  <a:schemeClr val="tx1"/>
                </a:solidFill>
                <a:latin typeface="Arial" panose="020B0604020202020204" pitchFamily="34" charset="0"/>
                <a:ea typeface="ＭＳ Ｐゴシック" panose="020B0600070205080204" pitchFamily="34" charset="-128"/>
              </a:defRPr>
            </a:lvl5pPr>
            <a:lvl6pPr marL="1885950" indent="-171450" eaLnBrk="0" fontAlgn="base" hangingPunct="0">
              <a:spcBef>
                <a:spcPct val="20000"/>
              </a:spcBef>
              <a:spcAft>
                <a:spcPct val="0"/>
              </a:spcAft>
              <a:buChar char="»"/>
              <a:defRPr sz="1500">
                <a:solidFill>
                  <a:schemeClr val="tx1"/>
                </a:solidFill>
                <a:latin typeface="Arial" panose="020B0604020202020204" pitchFamily="34" charset="0"/>
                <a:ea typeface="ＭＳ Ｐゴシック" panose="020B0600070205080204" pitchFamily="34" charset="-128"/>
              </a:defRPr>
            </a:lvl6pPr>
            <a:lvl7pPr marL="2228850" indent="-171450" eaLnBrk="0" fontAlgn="base" hangingPunct="0">
              <a:spcBef>
                <a:spcPct val="20000"/>
              </a:spcBef>
              <a:spcAft>
                <a:spcPct val="0"/>
              </a:spcAft>
              <a:buChar char="»"/>
              <a:defRPr sz="1500">
                <a:solidFill>
                  <a:schemeClr val="tx1"/>
                </a:solidFill>
                <a:latin typeface="Arial" panose="020B0604020202020204" pitchFamily="34" charset="0"/>
                <a:ea typeface="ＭＳ Ｐゴシック" panose="020B0600070205080204" pitchFamily="34" charset="-128"/>
              </a:defRPr>
            </a:lvl7pPr>
            <a:lvl8pPr marL="2571750" indent="-171450" eaLnBrk="0" fontAlgn="base" hangingPunct="0">
              <a:spcBef>
                <a:spcPct val="20000"/>
              </a:spcBef>
              <a:spcAft>
                <a:spcPct val="0"/>
              </a:spcAft>
              <a:buChar char="»"/>
              <a:defRPr sz="1500">
                <a:solidFill>
                  <a:schemeClr val="tx1"/>
                </a:solidFill>
                <a:latin typeface="Arial" panose="020B0604020202020204" pitchFamily="34" charset="0"/>
                <a:ea typeface="ＭＳ Ｐゴシック" panose="020B0600070205080204" pitchFamily="34" charset="-128"/>
              </a:defRPr>
            </a:lvl8pPr>
            <a:lvl9pPr marL="2914650" indent="-171450" eaLnBrk="0" fontAlgn="base" hangingPunct="0">
              <a:spcBef>
                <a:spcPct val="20000"/>
              </a:spcBef>
              <a:spcAft>
                <a:spcPct val="0"/>
              </a:spcAft>
              <a:buChar char="»"/>
              <a:defRPr sz="15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B14F362F-9F73-4A0C-829C-B69D5997AA76}" type="slidenum">
              <a:rPr lang="en-US" altLang="zh-CN" sz="1050">
                <a:solidFill>
                  <a:srgbClr val="000000"/>
                </a:solidFill>
              </a:rPr>
              <a:pPr>
                <a:spcBef>
                  <a:spcPct val="0"/>
                </a:spcBef>
                <a:buFontTx/>
                <a:buNone/>
              </a:pPr>
              <a:t>47</a:t>
            </a:fld>
            <a:endParaRPr lang="en-US" altLang="zh-CN" sz="1050">
              <a:solidFill>
                <a:srgbClr val="000000"/>
              </a:solidFill>
            </a:endParaRPr>
          </a:p>
        </p:txBody>
      </p:sp>
      <p:sp>
        <p:nvSpPr>
          <p:cNvPr id="142350" name="TextBox 3">
            <a:extLst>
              <a:ext uri="{FF2B5EF4-FFF2-40B4-BE49-F238E27FC236}">
                <a16:creationId xmlns:a16="http://schemas.microsoft.com/office/drawing/2014/main" id="{50F79B57-9E6E-4CC9-B0BB-397FEBCFF969}"/>
              </a:ext>
            </a:extLst>
          </p:cNvPr>
          <p:cNvSpPr txBox="1">
            <a:spLocks noChangeArrowheads="1"/>
          </p:cNvSpPr>
          <p:nvPr/>
        </p:nvSpPr>
        <p:spPr bwMode="auto">
          <a:xfrm>
            <a:off x="6266261" y="2919412"/>
            <a:ext cx="742511"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r>
              <a:rPr lang="en-SG" altLang="en-US" sz="1350"/>
              <a:t>Note: 2</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Title 1">
            <a:extLst>
              <a:ext uri="{FF2B5EF4-FFF2-40B4-BE49-F238E27FC236}">
                <a16:creationId xmlns:a16="http://schemas.microsoft.com/office/drawing/2014/main" id="{843B4DC4-AD2E-4FB6-989D-4553BABDCDC5}"/>
              </a:ext>
            </a:extLst>
          </p:cNvPr>
          <p:cNvSpPr>
            <a:spLocks noGrp="1" noChangeArrowheads="1"/>
          </p:cNvSpPr>
          <p:nvPr>
            <p:ph type="title"/>
          </p:nvPr>
        </p:nvSpPr>
        <p:spPr/>
        <p:txBody>
          <a:bodyPr>
            <a:noAutofit/>
          </a:bodyPr>
          <a:lstStyle/>
          <a:p>
            <a:r>
              <a:rPr lang="en-SG" altLang="en-US" dirty="0">
                <a:ea typeface="ＭＳ Ｐゴシック" panose="020B0600070205080204" pitchFamily="34" charset="-128"/>
              </a:rPr>
              <a:t>Final Results 0.77 but desired outcome is 0</a:t>
            </a:r>
          </a:p>
        </p:txBody>
      </p:sp>
      <p:pic>
        <p:nvPicPr>
          <p:cNvPr id="143363" name="Picture 3">
            <a:extLst>
              <a:ext uri="{FF2B5EF4-FFF2-40B4-BE49-F238E27FC236}">
                <a16:creationId xmlns:a16="http://schemas.microsoft.com/office/drawing/2014/main" id="{0F9D98FB-AC50-4E0F-81FD-BF342A2A731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4489" y="2714625"/>
            <a:ext cx="3813572" cy="2352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364" name="Slide Number Placeholder 1">
            <a:extLst>
              <a:ext uri="{FF2B5EF4-FFF2-40B4-BE49-F238E27FC236}">
                <a16:creationId xmlns:a16="http://schemas.microsoft.com/office/drawing/2014/main" id="{CF3DA087-5474-41DC-9136-EEC7EBA4BC98}"/>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100">
                <a:solidFill>
                  <a:schemeClr val="tx1"/>
                </a:solidFill>
                <a:latin typeface="Arial" panose="020B0604020202020204" pitchFamily="34" charset="0"/>
                <a:ea typeface="ＭＳ Ｐゴシック" panose="020B0600070205080204" pitchFamily="34" charset="-128"/>
              </a:defRPr>
            </a:lvl1pPr>
            <a:lvl2pPr marL="557213" indent="-214313">
              <a:spcBef>
                <a:spcPct val="20000"/>
              </a:spcBef>
              <a:buChar char="–"/>
              <a:defRPr sz="1800">
                <a:solidFill>
                  <a:schemeClr val="tx1"/>
                </a:solidFill>
                <a:latin typeface="Arial" panose="020B0604020202020204" pitchFamily="34" charset="0"/>
                <a:ea typeface="ＭＳ Ｐゴシック" panose="020B0600070205080204" pitchFamily="34" charset="-128"/>
              </a:defRPr>
            </a:lvl2pPr>
            <a:lvl3pPr marL="857250" indent="-171450">
              <a:spcBef>
                <a:spcPct val="20000"/>
              </a:spcBef>
              <a:buChar char="•"/>
              <a:defRPr sz="1800">
                <a:solidFill>
                  <a:schemeClr val="tx1"/>
                </a:solidFill>
                <a:latin typeface="Arial" panose="020B0604020202020204" pitchFamily="34" charset="0"/>
                <a:ea typeface="ＭＳ Ｐゴシック" panose="020B0600070205080204" pitchFamily="34" charset="-128"/>
              </a:defRPr>
            </a:lvl3pPr>
            <a:lvl4pPr marL="1200150" indent="-171450">
              <a:spcBef>
                <a:spcPct val="20000"/>
              </a:spcBef>
              <a:buChar char="–"/>
              <a:defRPr sz="1500">
                <a:solidFill>
                  <a:schemeClr val="tx1"/>
                </a:solidFill>
                <a:latin typeface="Arial" panose="020B0604020202020204" pitchFamily="34" charset="0"/>
                <a:ea typeface="ＭＳ Ｐゴシック" panose="020B0600070205080204" pitchFamily="34" charset="-128"/>
              </a:defRPr>
            </a:lvl4pPr>
            <a:lvl5pPr marL="1543050" indent="-171450">
              <a:spcBef>
                <a:spcPct val="20000"/>
              </a:spcBef>
              <a:buChar char="»"/>
              <a:defRPr sz="1500">
                <a:solidFill>
                  <a:schemeClr val="tx1"/>
                </a:solidFill>
                <a:latin typeface="Arial" panose="020B0604020202020204" pitchFamily="34" charset="0"/>
                <a:ea typeface="ＭＳ Ｐゴシック" panose="020B0600070205080204" pitchFamily="34" charset="-128"/>
              </a:defRPr>
            </a:lvl5pPr>
            <a:lvl6pPr marL="1885950" indent="-171450" eaLnBrk="0" fontAlgn="base" hangingPunct="0">
              <a:spcBef>
                <a:spcPct val="20000"/>
              </a:spcBef>
              <a:spcAft>
                <a:spcPct val="0"/>
              </a:spcAft>
              <a:buChar char="»"/>
              <a:defRPr sz="1500">
                <a:solidFill>
                  <a:schemeClr val="tx1"/>
                </a:solidFill>
                <a:latin typeface="Arial" panose="020B0604020202020204" pitchFamily="34" charset="0"/>
                <a:ea typeface="ＭＳ Ｐゴシック" panose="020B0600070205080204" pitchFamily="34" charset="-128"/>
              </a:defRPr>
            </a:lvl6pPr>
            <a:lvl7pPr marL="2228850" indent="-171450" eaLnBrk="0" fontAlgn="base" hangingPunct="0">
              <a:spcBef>
                <a:spcPct val="20000"/>
              </a:spcBef>
              <a:spcAft>
                <a:spcPct val="0"/>
              </a:spcAft>
              <a:buChar char="»"/>
              <a:defRPr sz="1500">
                <a:solidFill>
                  <a:schemeClr val="tx1"/>
                </a:solidFill>
                <a:latin typeface="Arial" panose="020B0604020202020204" pitchFamily="34" charset="0"/>
                <a:ea typeface="ＭＳ Ｐゴシック" panose="020B0600070205080204" pitchFamily="34" charset="-128"/>
              </a:defRPr>
            </a:lvl7pPr>
            <a:lvl8pPr marL="2571750" indent="-171450" eaLnBrk="0" fontAlgn="base" hangingPunct="0">
              <a:spcBef>
                <a:spcPct val="20000"/>
              </a:spcBef>
              <a:spcAft>
                <a:spcPct val="0"/>
              </a:spcAft>
              <a:buChar char="»"/>
              <a:defRPr sz="1500">
                <a:solidFill>
                  <a:schemeClr val="tx1"/>
                </a:solidFill>
                <a:latin typeface="Arial" panose="020B0604020202020204" pitchFamily="34" charset="0"/>
                <a:ea typeface="ＭＳ Ｐゴシック" panose="020B0600070205080204" pitchFamily="34" charset="-128"/>
              </a:defRPr>
            </a:lvl8pPr>
            <a:lvl9pPr marL="2914650" indent="-171450" eaLnBrk="0" fontAlgn="base" hangingPunct="0">
              <a:spcBef>
                <a:spcPct val="20000"/>
              </a:spcBef>
              <a:spcAft>
                <a:spcPct val="0"/>
              </a:spcAft>
              <a:buChar char="»"/>
              <a:defRPr sz="15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5B9200A8-6460-4DDE-A453-DC0AD780FA4B}" type="slidenum">
              <a:rPr lang="en-US" altLang="zh-CN" sz="1050">
                <a:solidFill>
                  <a:srgbClr val="000000"/>
                </a:solidFill>
              </a:rPr>
              <a:pPr>
                <a:spcBef>
                  <a:spcPct val="0"/>
                </a:spcBef>
                <a:buFontTx/>
                <a:buNone/>
              </a:pPr>
              <a:t>48</a:t>
            </a:fld>
            <a:endParaRPr lang="en-US" altLang="zh-CN" sz="1050">
              <a:solidFill>
                <a:srgbClr val="000000"/>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Title 1">
            <a:extLst>
              <a:ext uri="{FF2B5EF4-FFF2-40B4-BE49-F238E27FC236}">
                <a16:creationId xmlns:a16="http://schemas.microsoft.com/office/drawing/2014/main" id="{22846994-CCE0-424D-849F-01975C955264}"/>
              </a:ext>
            </a:extLst>
          </p:cNvPr>
          <p:cNvSpPr>
            <a:spLocks noGrp="1" noChangeArrowheads="1"/>
          </p:cNvSpPr>
          <p:nvPr>
            <p:ph type="title"/>
          </p:nvPr>
        </p:nvSpPr>
        <p:spPr/>
        <p:txBody>
          <a:bodyPr>
            <a:noAutofit/>
          </a:bodyPr>
          <a:lstStyle/>
          <a:p>
            <a:r>
              <a:rPr lang="en-SG" altLang="en-US" dirty="0">
                <a:ea typeface="ＭＳ Ｐゴシック" panose="020B0600070205080204" pitchFamily="34" charset="-128"/>
              </a:rPr>
              <a:t>Backward Propagation – Change the weight (optional)</a:t>
            </a:r>
          </a:p>
        </p:txBody>
      </p:sp>
      <p:pic>
        <p:nvPicPr>
          <p:cNvPr id="145411" name="Picture 3">
            <a:extLst>
              <a:ext uri="{FF2B5EF4-FFF2-40B4-BE49-F238E27FC236}">
                <a16:creationId xmlns:a16="http://schemas.microsoft.com/office/drawing/2014/main" id="{E420BAA1-223A-4886-8A27-FAC6B3643B5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4489" y="2752726"/>
            <a:ext cx="2646760" cy="2738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5412" name="Picture 4">
            <a:extLst>
              <a:ext uri="{FF2B5EF4-FFF2-40B4-BE49-F238E27FC236}">
                <a16:creationId xmlns:a16="http://schemas.microsoft.com/office/drawing/2014/main" id="{DD3BE6B2-3E96-4066-9104-7B01E02297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9264" y="2914651"/>
            <a:ext cx="1864519" cy="6215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5413" name="TextBox 6">
            <a:extLst>
              <a:ext uri="{FF2B5EF4-FFF2-40B4-BE49-F238E27FC236}">
                <a16:creationId xmlns:a16="http://schemas.microsoft.com/office/drawing/2014/main" id="{0F307E22-B90B-4FA5-9CC1-80C46A0F1E35}"/>
              </a:ext>
            </a:extLst>
          </p:cNvPr>
          <p:cNvSpPr txBox="1">
            <a:spLocks noChangeArrowheads="1"/>
          </p:cNvSpPr>
          <p:nvPr/>
        </p:nvSpPr>
        <p:spPr bwMode="auto">
          <a:xfrm>
            <a:off x="1303736" y="3515917"/>
            <a:ext cx="3554015"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r>
              <a:rPr lang="en-SG" altLang="en-US" sz="1050"/>
              <a:t>From previous sum before activation function</a:t>
            </a:r>
          </a:p>
        </p:txBody>
      </p:sp>
      <p:pic>
        <p:nvPicPr>
          <p:cNvPr id="145414" name="Picture 7">
            <a:extLst>
              <a:ext uri="{FF2B5EF4-FFF2-40B4-BE49-F238E27FC236}">
                <a16:creationId xmlns:a16="http://schemas.microsoft.com/office/drawing/2014/main" id="{D6D75A4A-666F-4D19-939B-4170DEA1B20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00176" y="3894536"/>
            <a:ext cx="3075385" cy="6107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5415" name="Picture 8">
            <a:extLst>
              <a:ext uri="{FF2B5EF4-FFF2-40B4-BE49-F238E27FC236}">
                <a16:creationId xmlns:a16="http://schemas.microsoft.com/office/drawing/2014/main" id="{F564FA68-9714-444F-BAC6-AF667759F66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77579" y="4662489"/>
            <a:ext cx="3771900" cy="6750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5416" name="Picture 9">
            <a:extLst>
              <a:ext uri="{FF2B5EF4-FFF2-40B4-BE49-F238E27FC236}">
                <a16:creationId xmlns:a16="http://schemas.microsoft.com/office/drawing/2014/main" id="{413FD95B-3A51-48E2-8C5A-93B93BD0294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44628" y="2615805"/>
            <a:ext cx="3022997" cy="17359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5417" name="TextBox 10">
            <a:extLst>
              <a:ext uri="{FF2B5EF4-FFF2-40B4-BE49-F238E27FC236}">
                <a16:creationId xmlns:a16="http://schemas.microsoft.com/office/drawing/2014/main" id="{0DC7E10A-DFDA-4BE2-AC6C-DA108243DBA3}"/>
              </a:ext>
            </a:extLst>
          </p:cNvPr>
          <p:cNvSpPr txBox="1">
            <a:spLocks noChangeArrowheads="1"/>
          </p:cNvSpPr>
          <p:nvPr/>
        </p:nvSpPr>
        <p:spPr bwMode="auto">
          <a:xfrm>
            <a:off x="5550694" y="3505200"/>
            <a:ext cx="2228495"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r>
              <a:rPr lang="en-SG" altLang="en-US" sz="1350"/>
              <a:t>-0.1344/0.734105=-0.1838</a:t>
            </a:r>
          </a:p>
        </p:txBody>
      </p:sp>
      <p:sp>
        <p:nvSpPr>
          <p:cNvPr id="145418" name="TextBox 11">
            <a:extLst>
              <a:ext uri="{FF2B5EF4-FFF2-40B4-BE49-F238E27FC236}">
                <a16:creationId xmlns:a16="http://schemas.microsoft.com/office/drawing/2014/main" id="{A5768AAA-D099-47A0-AB92-4359FCB65BBC}"/>
              </a:ext>
            </a:extLst>
          </p:cNvPr>
          <p:cNvSpPr txBox="1">
            <a:spLocks noChangeArrowheads="1"/>
          </p:cNvSpPr>
          <p:nvPr/>
        </p:nvSpPr>
        <p:spPr bwMode="auto">
          <a:xfrm>
            <a:off x="5616180" y="3910013"/>
            <a:ext cx="1512094"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r>
              <a:rPr lang="en-SG" altLang="en-US" sz="1350"/>
              <a:t>0.3-0.1838=0.1162</a:t>
            </a:r>
          </a:p>
        </p:txBody>
      </p:sp>
      <p:sp>
        <p:nvSpPr>
          <p:cNvPr id="145419" name="TextBox 2">
            <a:extLst>
              <a:ext uri="{FF2B5EF4-FFF2-40B4-BE49-F238E27FC236}">
                <a16:creationId xmlns:a16="http://schemas.microsoft.com/office/drawing/2014/main" id="{56D8B1DA-B767-4F48-A874-5FB2DD1627FB}"/>
              </a:ext>
            </a:extLst>
          </p:cNvPr>
          <p:cNvSpPr txBox="1">
            <a:spLocks noChangeArrowheads="1"/>
          </p:cNvSpPr>
          <p:nvPr/>
        </p:nvSpPr>
        <p:spPr bwMode="auto">
          <a:xfrm>
            <a:off x="1649017" y="2522935"/>
            <a:ext cx="1887055"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r>
              <a:rPr lang="en-SG" altLang="en-US" sz="1350"/>
              <a:t>Step 1 Margin of Error</a:t>
            </a:r>
          </a:p>
        </p:txBody>
      </p:sp>
      <p:sp>
        <p:nvSpPr>
          <p:cNvPr id="145420" name="TextBox 12">
            <a:extLst>
              <a:ext uri="{FF2B5EF4-FFF2-40B4-BE49-F238E27FC236}">
                <a16:creationId xmlns:a16="http://schemas.microsoft.com/office/drawing/2014/main" id="{2C78C9FA-18E9-48C5-AD1C-A886CB482553}"/>
              </a:ext>
            </a:extLst>
          </p:cNvPr>
          <p:cNvSpPr txBox="1">
            <a:spLocks noChangeArrowheads="1"/>
          </p:cNvSpPr>
          <p:nvPr/>
        </p:nvSpPr>
        <p:spPr bwMode="auto">
          <a:xfrm>
            <a:off x="1552575" y="4450556"/>
            <a:ext cx="1136850"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r>
              <a:rPr lang="en-SG" altLang="en-US" sz="1350"/>
              <a:t>Step 2 Delta</a:t>
            </a:r>
          </a:p>
        </p:txBody>
      </p:sp>
      <p:sp>
        <p:nvSpPr>
          <p:cNvPr id="145421" name="TextBox 13">
            <a:extLst>
              <a:ext uri="{FF2B5EF4-FFF2-40B4-BE49-F238E27FC236}">
                <a16:creationId xmlns:a16="http://schemas.microsoft.com/office/drawing/2014/main" id="{E8F1BDEE-8F7C-433E-B299-0BDDF176BF8D}"/>
              </a:ext>
            </a:extLst>
          </p:cNvPr>
          <p:cNvSpPr txBox="1">
            <a:spLocks noChangeArrowheads="1"/>
          </p:cNvSpPr>
          <p:nvPr/>
        </p:nvSpPr>
        <p:spPr bwMode="auto">
          <a:xfrm>
            <a:off x="4123135" y="4893469"/>
            <a:ext cx="1978427"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r>
              <a:rPr lang="en-SG" altLang="en-US" sz="1350"/>
              <a:t>0.174*(-0.77)=-0.13439</a:t>
            </a:r>
          </a:p>
        </p:txBody>
      </p:sp>
      <p:pic>
        <p:nvPicPr>
          <p:cNvPr id="145422" name="Picture 14">
            <a:extLst>
              <a:ext uri="{FF2B5EF4-FFF2-40B4-BE49-F238E27FC236}">
                <a16:creationId xmlns:a16="http://schemas.microsoft.com/office/drawing/2014/main" id="{5F7295CB-D5EB-4AC0-A4B0-C0BA12C462D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94474" y="4245770"/>
            <a:ext cx="991790" cy="332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5423" name="Picture 16">
            <a:extLst>
              <a:ext uri="{FF2B5EF4-FFF2-40B4-BE49-F238E27FC236}">
                <a16:creationId xmlns:a16="http://schemas.microsoft.com/office/drawing/2014/main" id="{E6BF370B-B218-41CA-BD7B-8D5DF6A73DD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85286" y="4764881"/>
            <a:ext cx="1172765" cy="10108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5424" name="TextBox 17">
            <a:extLst>
              <a:ext uri="{FF2B5EF4-FFF2-40B4-BE49-F238E27FC236}">
                <a16:creationId xmlns:a16="http://schemas.microsoft.com/office/drawing/2014/main" id="{7A818B2D-30B5-4F68-81EE-01CF985E04B2}"/>
              </a:ext>
            </a:extLst>
          </p:cNvPr>
          <p:cNvSpPr txBox="1">
            <a:spLocks noChangeArrowheads="1"/>
          </p:cNvSpPr>
          <p:nvPr/>
        </p:nvSpPr>
        <p:spPr bwMode="auto">
          <a:xfrm>
            <a:off x="5019675" y="2188369"/>
            <a:ext cx="2175596"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r>
              <a:rPr lang="en-SG" altLang="en-US" sz="1350"/>
              <a:t>Step 3 Change the weight</a:t>
            </a:r>
          </a:p>
        </p:txBody>
      </p:sp>
      <p:sp>
        <p:nvSpPr>
          <p:cNvPr id="16" name="Arrow: Up 15">
            <a:extLst>
              <a:ext uri="{FF2B5EF4-FFF2-40B4-BE49-F238E27FC236}">
                <a16:creationId xmlns:a16="http://schemas.microsoft.com/office/drawing/2014/main" id="{5FA92BEB-311E-473E-9309-F44F303DA87D}"/>
              </a:ext>
            </a:extLst>
          </p:cNvPr>
          <p:cNvSpPr/>
          <p:nvPr/>
        </p:nvSpPr>
        <p:spPr>
          <a:xfrm>
            <a:off x="5676901" y="3406380"/>
            <a:ext cx="69056" cy="135731"/>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SG" sz="1350"/>
          </a:p>
        </p:txBody>
      </p:sp>
      <p:sp>
        <p:nvSpPr>
          <p:cNvPr id="19" name="Arrow: Left 18">
            <a:extLst>
              <a:ext uri="{FF2B5EF4-FFF2-40B4-BE49-F238E27FC236}">
                <a16:creationId xmlns:a16="http://schemas.microsoft.com/office/drawing/2014/main" id="{1A56313C-F6F8-4BBB-BFEF-DC39A88F6AAF}"/>
              </a:ext>
            </a:extLst>
          </p:cNvPr>
          <p:cNvSpPr/>
          <p:nvPr/>
        </p:nvSpPr>
        <p:spPr>
          <a:xfrm>
            <a:off x="5468541" y="3945731"/>
            <a:ext cx="147638" cy="90488"/>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SG" sz="1350"/>
          </a:p>
        </p:txBody>
      </p:sp>
      <p:sp>
        <p:nvSpPr>
          <p:cNvPr id="145427" name="TextBox 19">
            <a:extLst>
              <a:ext uri="{FF2B5EF4-FFF2-40B4-BE49-F238E27FC236}">
                <a16:creationId xmlns:a16="http://schemas.microsoft.com/office/drawing/2014/main" id="{1FF15001-32D7-4E4F-A4A8-4E46FD00B1FC}"/>
              </a:ext>
            </a:extLst>
          </p:cNvPr>
          <p:cNvSpPr txBox="1">
            <a:spLocks noChangeArrowheads="1"/>
          </p:cNvSpPr>
          <p:nvPr/>
        </p:nvSpPr>
        <p:spPr bwMode="auto">
          <a:xfrm>
            <a:off x="6925867" y="4323160"/>
            <a:ext cx="1043876"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r>
              <a:rPr lang="en-SG" altLang="en-US" sz="1350"/>
              <a:t>S’ Function</a:t>
            </a:r>
          </a:p>
        </p:txBody>
      </p:sp>
      <p:cxnSp>
        <p:nvCxnSpPr>
          <p:cNvPr id="22" name="Straight Arrow Connector 21">
            <a:extLst>
              <a:ext uri="{FF2B5EF4-FFF2-40B4-BE49-F238E27FC236}">
                <a16:creationId xmlns:a16="http://schemas.microsoft.com/office/drawing/2014/main" id="{23A28E3F-B54D-48AD-862A-8D8E12B42AB0}"/>
              </a:ext>
            </a:extLst>
          </p:cNvPr>
          <p:cNvCxnSpPr>
            <a:cxnSpLocks/>
            <a:endCxn id="145427" idx="1"/>
          </p:cNvCxnSpPr>
          <p:nvPr/>
        </p:nvCxnSpPr>
        <p:spPr>
          <a:xfrm flipV="1">
            <a:off x="3506391" y="4473201"/>
            <a:ext cx="3419476" cy="6881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7873F12E-42E3-42E9-AA24-F0248CA6DAE1}"/>
              </a:ext>
            </a:extLst>
          </p:cNvPr>
          <p:cNvCxnSpPr/>
          <p:nvPr/>
        </p:nvCxnSpPr>
        <p:spPr>
          <a:xfrm flipV="1">
            <a:off x="4123136" y="3293270"/>
            <a:ext cx="1345406" cy="18073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5430" name="TextBox 1">
            <a:extLst>
              <a:ext uri="{FF2B5EF4-FFF2-40B4-BE49-F238E27FC236}">
                <a16:creationId xmlns:a16="http://schemas.microsoft.com/office/drawing/2014/main" id="{EEC9FCBF-18B2-45AD-9AFB-62F7AECEEB3D}"/>
              </a:ext>
            </a:extLst>
          </p:cNvPr>
          <p:cNvSpPr txBox="1">
            <a:spLocks noChangeArrowheads="1"/>
          </p:cNvSpPr>
          <p:nvPr/>
        </p:nvSpPr>
        <p:spPr bwMode="auto">
          <a:xfrm>
            <a:off x="1981200" y="3738562"/>
            <a:ext cx="1980029"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r>
              <a:rPr lang="en-SG" altLang="en-US" sz="1350"/>
              <a:t>1.235 Slide 119 Note: 1</a:t>
            </a:r>
          </a:p>
        </p:txBody>
      </p:sp>
      <p:sp>
        <p:nvSpPr>
          <p:cNvPr id="145431" name="Slide Number Placeholder 2">
            <a:extLst>
              <a:ext uri="{FF2B5EF4-FFF2-40B4-BE49-F238E27FC236}">
                <a16:creationId xmlns:a16="http://schemas.microsoft.com/office/drawing/2014/main" id="{6747461D-6E80-4D45-ADCD-8A0809745031}"/>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100">
                <a:solidFill>
                  <a:schemeClr val="tx1"/>
                </a:solidFill>
                <a:latin typeface="Arial" panose="020B0604020202020204" pitchFamily="34" charset="0"/>
                <a:ea typeface="ＭＳ Ｐゴシック" panose="020B0600070205080204" pitchFamily="34" charset="-128"/>
              </a:defRPr>
            </a:lvl1pPr>
            <a:lvl2pPr marL="557213" indent="-214313">
              <a:spcBef>
                <a:spcPct val="20000"/>
              </a:spcBef>
              <a:buChar char="–"/>
              <a:defRPr sz="1800">
                <a:solidFill>
                  <a:schemeClr val="tx1"/>
                </a:solidFill>
                <a:latin typeface="Arial" panose="020B0604020202020204" pitchFamily="34" charset="0"/>
                <a:ea typeface="ＭＳ Ｐゴシック" panose="020B0600070205080204" pitchFamily="34" charset="-128"/>
              </a:defRPr>
            </a:lvl2pPr>
            <a:lvl3pPr marL="857250" indent="-171450">
              <a:spcBef>
                <a:spcPct val="20000"/>
              </a:spcBef>
              <a:buChar char="•"/>
              <a:defRPr sz="1800">
                <a:solidFill>
                  <a:schemeClr val="tx1"/>
                </a:solidFill>
                <a:latin typeface="Arial" panose="020B0604020202020204" pitchFamily="34" charset="0"/>
                <a:ea typeface="ＭＳ Ｐゴシック" panose="020B0600070205080204" pitchFamily="34" charset="-128"/>
              </a:defRPr>
            </a:lvl3pPr>
            <a:lvl4pPr marL="1200150" indent="-171450">
              <a:spcBef>
                <a:spcPct val="20000"/>
              </a:spcBef>
              <a:buChar char="–"/>
              <a:defRPr sz="1500">
                <a:solidFill>
                  <a:schemeClr val="tx1"/>
                </a:solidFill>
                <a:latin typeface="Arial" panose="020B0604020202020204" pitchFamily="34" charset="0"/>
                <a:ea typeface="ＭＳ Ｐゴシック" panose="020B0600070205080204" pitchFamily="34" charset="-128"/>
              </a:defRPr>
            </a:lvl4pPr>
            <a:lvl5pPr marL="1543050" indent="-171450">
              <a:spcBef>
                <a:spcPct val="20000"/>
              </a:spcBef>
              <a:buChar char="»"/>
              <a:defRPr sz="1500">
                <a:solidFill>
                  <a:schemeClr val="tx1"/>
                </a:solidFill>
                <a:latin typeface="Arial" panose="020B0604020202020204" pitchFamily="34" charset="0"/>
                <a:ea typeface="ＭＳ Ｐゴシック" panose="020B0600070205080204" pitchFamily="34" charset="-128"/>
              </a:defRPr>
            </a:lvl5pPr>
            <a:lvl6pPr marL="1885950" indent="-171450" eaLnBrk="0" fontAlgn="base" hangingPunct="0">
              <a:spcBef>
                <a:spcPct val="20000"/>
              </a:spcBef>
              <a:spcAft>
                <a:spcPct val="0"/>
              </a:spcAft>
              <a:buChar char="»"/>
              <a:defRPr sz="1500">
                <a:solidFill>
                  <a:schemeClr val="tx1"/>
                </a:solidFill>
                <a:latin typeface="Arial" panose="020B0604020202020204" pitchFamily="34" charset="0"/>
                <a:ea typeface="ＭＳ Ｐゴシック" panose="020B0600070205080204" pitchFamily="34" charset="-128"/>
              </a:defRPr>
            </a:lvl6pPr>
            <a:lvl7pPr marL="2228850" indent="-171450" eaLnBrk="0" fontAlgn="base" hangingPunct="0">
              <a:spcBef>
                <a:spcPct val="20000"/>
              </a:spcBef>
              <a:spcAft>
                <a:spcPct val="0"/>
              </a:spcAft>
              <a:buChar char="»"/>
              <a:defRPr sz="1500">
                <a:solidFill>
                  <a:schemeClr val="tx1"/>
                </a:solidFill>
                <a:latin typeface="Arial" panose="020B0604020202020204" pitchFamily="34" charset="0"/>
                <a:ea typeface="ＭＳ Ｐゴシック" panose="020B0600070205080204" pitchFamily="34" charset="-128"/>
              </a:defRPr>
            </a:lvl7pPr>
            <a:lvl8pPr marL="2571750" indent="-171450" eaLnBrk="0" fontAlgn="base" hangingPunct="0">
              <a:spcBef>
                <a:spcPct val="20000"/>
              </a:spcBef>
              <a:spcAft>
                <a:spcPct val="0"/>
              </a:spcAft>
              <a:buChar char="»"/>
              <a:defRPr sz="1500">
                <a:solidFill>
                  <a:schemeClr val="tx1"/>
                </a:solidFill>
                <a:latin typeface="Arial" panose="020B0604020202020204" pitchFamily="34" charset="0"/>
                <a:ea typeface="ＭＳ Ｐゴシック" panose="020B0600070205080204" pitchFamily="34" charset="-128"/>
              </a:defRPr>
            </a:lvl8pPr>
            <a:lvl9pPr marL="2914650" indent="-171450" eaLnBrk="0" fontAlgn="base" hangingPunct="0">
              <a:spcBef>
                <a:spcPct val="20000"/>
              </a:spcBef>
              <a:spcAft>
                <a:spcPct val="0"/>
              </a:spcAft>
              <a:buChar char="»"/>
              <a:defRPr sz="15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D2166F08-DD88-451F-AE56-575966047FD9}" type="slidenum">
              <a:rPr lang="en-US" altLang="zh-CN" sz="1050">
                <a:solidFill>
                  <a:srgbClr val="000000"/>
                </a:solidFill>
              </a:rPr>
              <a:pPr>
                <a:spcBef>
                  <a:spcPct val="0"/>
                </a:spcBef>
                <a:buFontTx/>
                <a:buNone/>
              </a:pPr>
              <a:t>49</a:t>
            </a:fld>
            <a:endParaRPr lang="en-US" altLang="zh-CN" sz="1050">
              <a:solidFill>
                <a:srgbClr val="000000"/>
              </a:solidFill>
            </a:endParaRPr>
          </a:p>
        </p:txBody>
      </p:sp>
      <p:sp>
        <p:nvSpPr>
          <p:cNvPr id="145432" name="TextBox 26">
            <a:extLst>
              <a:ext uri="{FF2B5EF4-FFF2-40B4-BE49-F238E27FC236}">
                <a16:creationId xmlns:a16="http://schemas.microsoft.com/office/drawing/2014/main" id="{EB7B8E4C-6307-4FC5-AFE8-799C5F21A228}"/>
              </a:ext>
            </a:extLst>
          </p:cNvPr>
          <p:cNvSpPr txBox="1">
            <a:spLocks noChangeArrowheads="1"/>
          </p:cNvSpPr>
          <p:nvPr/>
        </p:nvSpPr>
        <p:spPr bwMode="auto">
          <a:xfrm>
            <a:off x="6342461" y="2611042"/>
            <a:ext cx="1499128"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r>
              <a:rPr lang="en-SG" altLang="en-US" sz="1350"/>
              <a:t>Slide 119 Note: 2</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A0CB15-471D-49B2-B204-728FFB767DEA}"/>
              </a:ext>
            </a:extLst>
          </p:cNvPr>
          <p:cNvSpPr>
            <a:spLocks noGrp="1"/>
          </p:cNvSpPr>
          <p:nvPr>
            <p:ph type="title"/>
          </p:nvPr>
        </p:nvSpPr>
        <p:spPr>
          <a:xfrm>
            <a:off x="610370" y="428625"/>
            <a:ext cx="8174034" cy="857250"/>
          </a:xfrm>
        </p:spPr>
        <p:txBody>
          <a:bodyPr>
            <a:normAutofit/>
          </a:bodyPr>
          <a:lstStyle/>
          <a:p>
            <a:r>
              <a:rPr lang="en-SG" dirty="0"/>
              <a:t>Objective of this class – Skill Knowledge</a:t>
            </a:r>
          </a:p>
        </p:txBody>
      </p:sp>
      <p:graphicFrame>
        <p:nvGraphicFramePr>
          <p:cNvPr id="4" name="Content Placeholder 3">
            <a:extLst>
              <a:ext uri="{FF2B5EF4-FFF2-40B4-BE49-F238E27FC236}">
                <a16:creationId xmlns:a16="http://schemas.microsoft.com/office/drawing/2014/main" id="{B5BD1600-2F52-4F2D-B7C2-46D4F0D93F72}"/>
              </a:ext>
            </a:extLst>
          </p:cNvPr>
          <p:cNvGraphicFramePr>
            <a:graphicFrameLocks noGrp="1"/>
          </p:cNvGraphicFramePr>
          <p:nvPr>
            <p:ph idx="1"/>
            <p:extLst>
              <p:ext uri="{D42A27DB-BD31-4B8C-83A1-F6EECF244321}">
                <p14:modId xmlns:p14="http://schemas.microsoft.com/office/powerpoint/2010/main" val="2327553866"/>
              </p:ext>
            </p:extLst>
          </p:nvPr>
        </p:nvGraphicFramePr>
        <p:xfrm>
          <a:off x="937259" y="1619251"/>
          <a:ext cx="7364259" cy="419592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9589628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Title 1">
            <a:extLst>
              <a:ext uri="{FF2B5EF4-FFF2-40B4-BE49-F238E27FC236}">
                <a16:creationId xmlns:a16="http://schemas.microsoft.com/office/drawing/2014/main" id="{FDF90EBC-8C70-4503-AEAD-BFF93C6F35CD}"/>
              </a:ext>
            </a:extLst>
          </p:cNvPr>
          <p:cNvSpPr>
            <a:spLocks noGrp="1" noChangeArrowheads="1"/>
          </p:cNvSpPr>
          <p:nvPr>
            <p:ph type="title"/>
          </p:nvPr>
        </p:nvSpPr>
        <p:spPr/>
        <p:txBody>
          <a:bodyPr>
            <a:noAutofit/>
          </a:bodyPr>
          <a:lstStyle/>
          <a:p>
            <a:r>
              <a:rPr lang="en-SG" altLang="en-US" dirty="0">
                <a:ea typeface="ＭＳ Ｐゴシック" panose="020B0600070205080204" pitchFamily="34" charset="-128"/>
              </a:rPr>
              <a:t>Hidden Layer Weight (optional)</a:t>
            </a:r>
          </a:p>
        </p:txBody>
      </p:sp>
      <p:pic>
        <p:nvPicPr>
          <p:cNvPr id="146435" name="Picture 3">
            <a:extLst>
              <a:ext uri="{FF2B5EF4-FFF2-40B4-BE49-F238E27FC236}">
                <a16:creationId xmlns:a16="http://schemas.microsoft.com/office/drawing/2014/main" id="{FE37B8E0-4FE5-4B5E-B894-925424909E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4489" y="2493169"/>
            <a:ext cx="5288756" cy="60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6436" name="Picture 5">
            <a:extLst>
              <a:ext uri="{FF2B5EF4-FFF2-40B4-BE49-F238E27FC236}">
                <a16:creationId xmlns:a16="http://schemas.microsoft.com/office/drawing/2014/main" id="{1633068C-4384-4763-9DAF-CB169DA2B6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29967" y="3209926"/>
            <a:ext cx="3192065" cy="2018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6437" name="TextBox 6">
            <a:extLst>
              <a:ext uri="{FF2B5EF4-FFF2-40B4-BE49-F238E27FC236}">
                <a16:creationId xmlns:a16="http://schemas.microsoft.com/office/drawing/2014/main" id="{348628A8-621F-493E-B778-AFAEAC04F07C}"/>
              </a:ext>
            </a:extLst>
          </p:cNvPr>
          <p:cNvSpPr txBox="1">
            <a:spLocks noChangeArrowheads="1"/>
          </p:cNvSpPr>
          <p:nvPr/>
        </p:nvSpPr>
        <p:spPr bwMode="auto">
          <a:xfrm>
            <a:off x="2476501" y="4536281"/>
            <a:ext cx="1449436"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r>
              <a:rPr lang="en-SG" altLang="en-US" sz="1350"/>
              <a:t>0.8-0.088=0.712</a:t>
            </a:r>
          </a:p>
        </p:txBody>
      </p:sp>
      <p:pic>
        <p:nvPicPr>
          <p:cNvPr id="146438" name="Picture 7">
            <a:extLst>
              <a:ext uri="{FF2B5EF4-FFF2-40B4-BE49-F238E27FC236}">
                <a16:creationId xmlns:a16="http://schemas.microsoft.com/office/drawing/2014/main" id="{27F240B0-B33D-4907-825C-9AF2BA2429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67263" y="3237311"/>
            <a:ext cx="1801416" cy="1850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6439" name="TextBox 2">
            <a:extLst>
              <a:ext uri="{FF2B5EF4-FFF2-40B4-BE49-F238E27FC236}">
                <a16:creationId xmlns:a16="http://schemas.microsoft.com/office/drawing/2014/main" id="{FD75D051-B254-4D4E-ACF8-0D8E4DA542CC}"/>
              </a:ext>
            </a:extLst>
          </p:cNvPr>
          <p:cNvSpPr txBox="1">
            <a:spLocks noChangeArrowheads="1"/>
          </p:cNvSpPr>
          <p:nvPr/>
        </p:nvSpPr>
        <p:spPr bwMode="auto">
          <a:xfrm>
            <a:off x="3069432" y="3270647"/>
            <a:ext cx="1951435"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r>
              <a:rPr lang="en-SG" altLang="en-US" sz="1350"/>
              <a:t>-0.1344/0.3=-0.448</a:t>
            </a:r>
          </a:p>
        </p:txBody>
      </p:sp>
      <p:sp>
        <p:nvSpPr>
          <p:cNvPr id="146440" name="TextBox 9">
            <a:extLst>
              <a:ext uri="{FF2B5EF4-FFF2-40B4-BE49-F238E27FC236}">
                <a16:creationId xmlns:a16="http://schemas.microsoft.com/office/drawing/2014/main" id="{03444E1C-C935-4895-AF9D-12B54181C8B8}"/>
              </a:ext>
            </a:extLst>
          </p:cNvPr>
          <p:cNvSpPr txBox="1">
            <a:spLocks noChangeArrowheads="1"/>
          </p:cNvSpPr>
          <p:nvPr/>
        </p:nvSpPr>
        <p:spPr bwMode="auto">
          <a:xfrm>
            <a:off x="1614487" y="2277666"/>
            <a:ext cx="1136850"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r>
              <a:rPr lang="en-SG" altLang="en-US" sz="1350"/>
              <a:t>Step 4 Delta</a:t>
            </a:r>
          </a:p>
        </p:txBody>
      </p:sp>
      <p:sp>
        <p:nvSpPr>
          <p:cNvPr id="146441" name="TextBox 10">
            <a:extLst>
              <a:ext uri="{FF2B5EF4-FFF2-40B4-BE49-F238E27FC236}">
                <a16:creationId xmlns:a16="http://schemas.microsoft.com/office/drawing/2014/main" id="{304D8089-501C-4F59-BA89-32620420B106}"/>
              </a:ext>
            </a:extLst>
          </p:cNvPr>
          <p:cNvSpPr txBox="1">
            <a:spLocks noChangeArrowheads="1"/>
          </p:cNvSpPr>
          <p:nvPr/>
        </p:nvSpPr>
        <p:spPr bwMode="auto">
          <a:xfrm>
            <a:off x="1534717" y="3073004"/>
            <a:ext cx="2175596"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r>
              <a:rPr lang="en-SG" altLang="en-US" sz="1350"/>
              <a:t>Step 5 Change the weight</a:t>
            </a:r>
          </a:p>
        </p:txBody>
      </p:sp>
      <p:cxnSp>
        <p:nvCxnSpPr>
          <p:cNvPr id="12" name="Straight Arrow Connector 11">
            <a:extLst>
              <a:ext uri="{FF2B5EF4-FFF2-40B4-BE49-F238E27FC236}">
                <a16:creationId xmlns:a16="http://schemas.microsoft.com/office/drawing/2014/main" id="{742BA789-11B9-4A81-AAB3-F4183CCEC0BA}"/>
              </a:ext>
            </a:extLst>
          </p:cNvPr>
          <p:cNvCxnSpPr/>
          <p:nvPr/>
        </p:nvCxnSpPr>
        <p:spPr>
          <a:xfrm flipH="1" flipV="1">
            <a:off x="3364706" y="2925366"/>
            <a:ext cx="477441" cy="1762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9F4B7EFA-5FFF-4642-AC8D-77841945FBE4}"/>
              </a:ext>
            </a:extLst>
          </p:cNvPr>
          <p:cNvCxnSpPr/>
          <p:nvPr/>
        </p:nvCxnSpPr>
        <p:spPr>
          <a:xfrm flipH="1">
            <a:off x="2513411" y="3093245"/>
            <a:ext cx="564356" cy="5512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940A0A6-C501-4D3E-AC15-512D2789041B}"/>
              </a:ext>
            </a:extLst>
          </p:cNvPr>
          <p:cNvCxnSpPr/>
          <p:nvPr/>
        </p:nvCxnSpPr>
        <p:spPr>
          <a:xfrm>
            <a:off x="2216944" y="3989785"/>
            <a:ext cx="358379" cy="5905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7B150CDB-9CA2-4C93-8CCE-FF3D9DD190DE}"/>
              </a:ext>
            </a:extLst>
          </p:cNvPr>
          <p:cNvCxnSpPr/>
          <p:nvPr/>
        </p:nvCxnSpPr>
        <p:spPr>
          <a:xfrm>
            <a:off x="2513411" y="3857626"/>
            <a:ext cx="367903" cy="7227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Arrow: Left 18">
            <a:extLst>
              <a:ext uri="{FF2B5EF4-FFF2-40B4-BE49-F238E27FC236}">
                <a16:creationId xmlns:a16="http://schemas.microsoft.com/office/drawing/2014/main" id="{94AA8941-71B7-4AD4-857A-02E7233D6AED}"/>
              </a:ext>
            </a:extLst>
          </p:cNvPr>
          <p:cNvSpPr/>
          <p:nvPr/>
        </p:nvSpPr>
        <p:spPr>
          <a:xfrm>
            <a:off x="2306241" y="4580335"/>
            <a:ext cx="170259" cy="108347"/>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SG" sz="1350"/>
          </a:p>
        </p:txBody>
      </p:sp>
      <p:sp>
        <p:nvSpPr>
          <p:cNvPr id="146447" name="Slide Number Placeholder 1">
            <a:extLst>
              <a:ext uri="{FF2B5EF4-FFF2-40B4-BE49-F238E27FC236}">
                <a16:creationId xmlns:a16="http://schemas.microsoft.com/office/drawing/2014/main" id="{05B77800-4E9F-467A-976E-4878C0968C49}"/>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100">
                <a:solidFill>
                  <a:schemeClr val="tx1"/>
                </a:solidFill>
                <a:latin typeface="Arial" panose="020B0604020202020204" pitchFamily="34" charset="0"/>
                <a:ea typeface="ＭＳ Ｐゴシック" panose="020B0600070205080204" pitchFamily="34" charset="-128"/>
              </a:defRPr>
            </a:lvl1pPr>
            <a:lvl2pPr marL="557213" indent="-214313">
              <a:spcBef>
                <a:spcPct val="20000"/>
              </a:spcBef>
              <a:buChar char="–"/>
              <a:defRPr sz="1800">
                <a:solidFill>
                  <a:schemeClr val="tx1"/>
                </a:solidFill>
                <a:latin typeface="Arial" panose="020B0604020202020204" pitchFamily="34" charset="0"/>
                <a:ea typeface="ＭＳ Ｐゴシック" panose="020B0600070205080204" pitchFamily="34" charset="-128"/>
              </a:defRPr>
            </a:lvl2pPr>
            <a:lvl3pPr marL="857250" indent="-171450">
              <a:spcBef>
                <a:spcPct val="20000"/>
              </a:spcBef>
              <a:buChar char="•"/>
              <a:defRPr sz="1800">
                <a:solidFill>
                  <a:schemeClr val="tx1"/>
                </a:solidFill>
                <a:latin typeface="Arial" panose="020B0604020202020204" pitchFamily="34" charset="0"/>
                <a:ea typeface="ＭＳ Ｐゴシック" panose="020B0600070205080204" pitchFamily="34" charset="-128"/>
              </a:defRPr>
            </a:lvl3pPr>
            <a:lvl4pPr marL="1200150" indent="-171450">
              <a:spcBef>
                <a:spcPct val="20000"/>
              </a:spcBef>
              <a:buChar char="–"/>
              <a:defRPr sz="1500">
                <a:solidFill>
                  <a:schemeClr val="tx1"/>
                </a:solidFill>
                <a:latin typeface="Arial" panose="020B0604020202020204" pitchFamily="34" charset="0"/>
                <a:ea typeface="ＭＳ Ｐゴシック" panose="020B0600070205080204" pitchFamily="34" charset="-128"/>
              </a:defRPr>
            </a:lvl4pPr>
            <a:lvl5pPr marL="1543050" indent="-171450">
              <a:spcBef>
                <a:spcPct val="20000"/>
              </a:spcBef>
              <a:buChar char="»"/>
              <a:defRPr sz="1500">
                <a:solidFill>
                  <a:schemeClr val="tx1"/>
                </a:solidFill>
                <a:latin typeface="Arial" panose="020B0604020202020204" pitchFamily="34" charset="0"/>
                <a:ea typeface="ＭＳ Ｐゴシック" panose="020B0600070205080204" pitchFamily="34" charset="-128"/>
              </a:defRPr>
            </a:lvl5pPr>
            <a:lvl6pPr marL="1885950" indent="-171450" eaLnBrk="0" fontAlgn="base" hangingPunct="0">
              <a:spcBef>
                <a:spcPct val="20000"/>
              </a:spcBef>
              <a:spcAft>
                <a:spcPct val="0"/>
              </a:spcAft>
              <a:buChar char="»"/>
              <a:defRPr sz="1500">
                <a:solidFill>
                  <a:schemeClr val="tx1"/>
                </a:solidFill>
                <a:latin typeface="Arial" panose="020B0604020202020204" pitchFamily="34" charset="0"/>
                <a:ea typeface="ＭＳ Ｐゴシック" panose="020B0600070205080204" pitchFamily="34" charset="-128"/>
              </a:defRPr>
            </a:lvl6pPr>
            <a:lvl7pPr marL="2228850" indent="-171450" eaLnBrk="0" fontAlgn="base" hangingPunct="0">
              <a:spcBef>
                <a:spcPct val="20000"/>
              </a:spcBef>
              <a:spcAft>
                <a:spcPct val="0"/>
              </a:spcAft>
              <a:buChar char="»"/>
              <a:defRPr sz="1500">
                <a:solidFill>
                  <a:schemeClr val="tx1"/>
                </a:solidFill>
                <a:latin typeface="Arial" panose="020B0604020202020204" pitchFamily="34" charset="0"/>
                <a:ea typeface="ＭＳ Ｐゴシック" panose="020B0600070205080204" pitchFamily="34" charset="-128"/>
              </a:defRPr>
            </a:lvl7pPr>
            <a:lvl8pPr marL="2571750" indent="-171450" eaLnBrk="0" fontAlgn="base" hangingPunct="0">
              <a:spcBef>
                <a:spcPct val="20000"/>
              </a:spcBef>
              <a:spcAft>
                <a:spcPct val="0"/>
              </a:spcAft>
              <a:buChar char="»"/>
              <a:defRPr sz="1500">
                <a:solidFill>
                  <a:schemeClr val="tx1"/>
                </a:solidFill>
                <a:latin typeface="Arial" panose="020B0604020202020204" pitchFamily="34" charset="0"/>
                <a:ea typeface="ＭＳ Ｐゴシック" panose="020B0600070205080204" pitchFamily="34" charset="-128"/>
              </a:defRPr>
            </a:lvl8pPr>
            <a:lvl9pPr marL="2914650" indent="-171450" eaLnBrk="0" fontAlgn="base" hangingPunct="0">
              <a:spcBef>
                <a:spcPct val="20000"/>
              </a:spcBef>
              <a:spcAft>
                <a:spcPct val="0"/>
              </a:spcAft>
              <a:buChar char="»"/>
              <a:defRPr sz="15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CC5EA1F1-5B47-40C3-A284-DA66C01D8190}" type="slidenum">
              <a:rPr lang="en-US" altLang="zh-CN" sz="1050">
                <a:solidFill>
                  <a:srgbClr val="000000"/>
                </a:solidFill>
              </a:rPr>
              <a:pPr>
                <a:spcBef>
                  <a:spcPct val="0"/>
                </a:spcBef>
                <a:buFontTx/>
                <a:buNone/>
              </a:pPr>
              <a:t>50</a:t>
            </a:fld>
            <a:endParaRPr lang="en-US" altLang="zh-CN" sz="1050">
              <a:solidFill>
                <a:srgbClr val="000000"/>
              </a:solidFill>
            </a:endParaRPr>
          </a:p>
        </p:txBody>
      </p:sp>
      <p:sp>
        <p:nvSpPr>
          <p:cNvPr id="146448" name="TextBox 16">
            <a:extLst>
              <a:ext uri="{FF2B5EF4-FFF2-40B4-BE49-F238E27FC236}">
                <a16:creationId xmlns:a16="http://schemas.microsoft.com/office/drawing/2014/main" id="{54F94420-A8FB-4BD4-8B2D-1FFC2028E8C0}"/>
              </a:ext>
            </a:extLst>
          </p:cNvPr>
          <p:cNvSpPr txBox="1">
            <a:spLocks noChangeArrowheads="1"/>
          </p:cNvSpPr>
          <p:nvPr/>
        </p:nvSpPr>
        <p:spPr bwMode="auto">
          <a:xfrm>
            <a:off x="6057900" y="2039542"/>
            <a:ext cx="1547218"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r>
              <a:rPr lang="en-SG" altLang="en-US" sz="1350"/>
              <a:t>Slide 118, Note: 3</a:t>
            </a:r>
          </a:p>
        </p:txBody>
      </p:sp>
      <p:cxnSp>
        <p:nvCxnSpPr>
          <p:cNvPr id="4" name="Straight Arrow Connector 3">
            <a:extLst>
              <a:ext uri="{FF2B5EF4-FFF2-40B4-BE49-F238E27FC236}">
                <a16:creationId xmlns:a16="http://schemas.microsoft.com/office/drawing/2014/main" id="{DEA310F1-2CCF-4A2E-AF46-F6B99D0D99C5}"/>
              </a:ext>
            </a:extLst>
          </p:cNvPr>
          <p:cNvCxnSpPr/>
          <p:nvPr/>
        </p:nvCxnSpPr>
        <p:spPr>
          <a:xfrm flipH="1">
            <a:off x="5715000" y="2286001"/>
            <a:ext cx="971550" cy="311944"/>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Title 1">
            <a:extLst>
              <a:ext uri="{FF2B5EF4-FFF2-40B4-BE49-F238E27FC236}">
                <a16:creationId xmlns:a16="http://schemas.microsoft.com/office/drawing/2014/main" id="{960AAFE8-52C4-469D-867F-8D45A8A4DF03}"/>
              </a:ext>
            </a:extLst>
          </p:cNvPr>
          <p:cNvSpPr>
            <a:spLocks noGrp="1" noChangeArrowheads="1"/>
          </p:cNvSpPr>
          <p:nvPr>
            <p:ph type="title"/>
          </p:nvPr>
        </p:nvSpPr>
        <p:spPr/>
        <p:txBody>
          <a:bodyPr>
            <a:noAutofit/>
          </a:bodyPr>
          <a:lstStyle/>
          <a:p>
            <a:r>
              <a:rPr lang="en-SG" altLang="en-US" dirty="0">
                <a:ea typeface="ＭＳ Ｐゴシック" panose="020B0600070205080204" pitchFamily="34" charset="-128"/>
              </a:rPr>
              <a:t>Next Iteration : Error Drop from 0.77 to 0.69</a:t>
            </a:r>
          </a:p>
        </p:txBody>
      </p:sp>
      <p:pic>
        <p:nvPicPr>
          <p:cNvPr id="147459" name="Content Placeholder 3">
            <a:extLst>
              <a:ext uri="{FF2B5EF4-FFF2-40B4-BE49-F238E27FC236}">
                <a16:creationId xmlns:a16="http://schemas.microsoft.com/office/drawing/2014/main" id="{BEE2A4B4-EF2E-4F6E-B7A7-C8ADC1D30E7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3562350" y="2451497"/>
            <a:ext cx="3967163" cy="2447925"/>
          </a:xfrm>
        </p:spPr>
      </p:pic>
      <p:pic>
        <p:nvPicPr>
          <p:cNvPr id="147460" name="Picture 4">
            <a:extLst>
              <a:ext uri="{FF2B5EF4-FFF2-40B4-BE49-F238E27FC236}">
                <a16:creationId xmlns:a16="http://schemas.microsoft.com/office/drawing/2014/main" id="{B9B13881-E418-4220-9F14-57D74B9123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6375" y="2750344"/>
            <a:ext cx="1801416" cy="18490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7461" name="TextBox 2">
            <a:extLst>
              <a:ext uri="{FF2B5EF4-FFF2-40B4-BE49-F238E27FC236}">
                <a16:creationId xmlns:a16="http://schemas.microsoft.com/office/drawing/2014/main" id="{B37A0775-665E-4C9A-949C-31AC6B632B23}"/>
              </a:ext>
            </a:extLst>
          </p:cNvPr>
          <p:cNvSpPr txBox="1">
            <a:spLocks noChangeArrowheads="1"/>
          </p:cNvSpPr>
          <p:nvPr/>
        </p:nvSpPr>
        <p:spPr bwMode="auto">
          <a:xfrm>
            <a:off x="1476376" y="2451497"/>
            <a:ext cx="1656160"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r>
              <a:rPr lang="en-SG" altLang="en-US" sz="1350"/>
              <a:t>Backward Propagation</a:t>
            </a:r>
          </a:p>
        </p:txBody>
      </p:sp>
      <p:sp>
        <p:nvSpPr>
          <p:cNvPr id="147462" name="Slide Number Placeholder 1">
            <a:extLst>
              <a:ext uri="{FF2B5EF4-FFF2-40B4-BE49-F238E27FC236}">
                <a16:creationId xmlns:a16="http://schemas.microsoft.com/office/drawing/2014/main" id="{1B721564-6774-451F-B83D-BA234E29739B}"/>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100">
                <a:solidFill>
                  <a:schemeClr val="tx1"/>
                </a:solidFill>
                <a:latin typeface="Arial" panose="020B0604020202020204" pitchFamily="34" charset="0"/>
                <a:ea typeface="ＭＳ Ｐゴシック" panose="020B0600070205080204" pitchFamily="34" charset="-128"/>
              </a:defRPr>
            </a:lvl1pPr>
            <a:lvl2pPr marL="557213" indent="-214313">
              <a:spcBef>
                <a:spcPct val="20000"/>
              </a:spcBef>
              <a:buChar char="–"/>
              <a:defRPr sz="1800">
                <a:solidFill>
                  <a:schemeClr val="tx1"/>
                </a:solidFill>
                <a:latin typeface="Arial" panose="020B0604020202020204" pitchFamily="34" charset="0"/>
                <a:ea typeface="ＭＳ Ｐゴシック" panose="020B0600070205080204" pitchFamily="34" charset="-128"/>
              </a:defRPr>
            </a:lvl2pPr>
            <a:lvl3pPr marL="857250" indent="-171450">
              <a:spcBef>
                <a:spcPct val="20000"/>
              </a:spcBef>
              <a:buChar char="•"/>
              <a:defRPr sz="1800">
                <a:solidFill>
                  <a:schemeClr val="tx1"/>
                </a:solidFill>
                <a:latin typeface="Arial" panose="020B0604020202020204" pitchFamily="34" charset="0"/>
                <a:ea typeface="ＭＳ Ｐゴシック" panose="020B0600070205080204" pitchFamily="34" charset="-128"/>
              </a:defRPr>
            </a:lvl3pPr>
            <a:lvl4pPr marL="1200150" indent="-171450">
              <a:spcBef>
                <a:spcPct val="20000"/>
              </a:spcBef>
              <a:buChar char="–"/>
              <a:defRPr sz="1500">
                <a:solidFill>
                  <a:schemeClr val="tx1"/>
                </a:solidFill>
                <a:latin typeface="Arial" panose="020B0604020202020204" pitchFamily="34" charset="0"/>
                <a:ea typeface="ＭＳ Ｐゴシック" panose="020B0600070205080204" pitchFamily="34" charset="-128"/>
              </a:defRPr>
            </a:lvl4pPr>
            <a:lvl5pPr marL="1543050" indent="-171450">
              <a:spcBef>
                <a:spcPct val="20000"/>
              </a:spcBef>
              <a:buChar char="»"/>
              <a:defRPr sz="1500">
                <a:solidFill>
                  <a:schemeClr val="tx1"/>
                </a:solidFill>
                <a:latin typeface="Arial" panose="020B0604020202020204" pitchFamily="34" charset="0"/>
                <a:ea typeface="ＭＳ Ｐゴシック" panose="020B0600070205080204" pitchFamily="34" charset="-128"/>
              </a:defRPr>
            </a:lvl5pPr>
            <a:lvl6pPr marL="1885950" indent="-171450" eaLnBrk="0" fontAlgn="base" hangingPunct="0">
              <a:spcBef>
                <a:spcPct val="20000"/>
              </a:spcBef>
              <a:spcAft>
                <a:spcPct val="0"/>
              </a:spcAft>
              <a:buChar char="»"/>
              <a:defRPr sz="1500">
                <a:solidFill>
                  <a:schemeClr val="tx1"/>
                </a:solidFill>
                <a:latin typeface="Arial" panose="020B0604020202020204" pitchFamily="34" charset="0"/>
                <a:ea typeface="ＭＳ Ｐゴシック" panose="020B0600070205080204" pitchFamily="34" charset="-128"/>
              </a:defRPr>
            </a:lvl6pPr>
            <a:lvl7pPr marL="2228850" indent="-171450" eaLnBrk="0" fontAlgn="base" hangingPunct="0">
              <a:spcBef>
                <a:spcPct val="20000"/>
              </a:spcBef>
              <a:spcAft>
                <a:spcPct val="0"/>
              </a:spcAft>
              <a:buChar char="»"/>
              <a:defRPr sz="1500">
                <a:solidFill>
                  <a:schemeClr val="tx1"/>
                </a:solidFill>
                <a:latin typeface="Arial" panose="020B0604020202020204" pitchFamily="34" charset="0"/>
                <a:ea typeface="ＭＳ Ｐゴシック" panose="020B0600070205080204" pitchFamily="34" charset="-128"/>
              </a:defRPr>
            </a:lvl7pPr>
            <a:lvl8pPr marL="2571750" indent="-171450" eaLnBrk="0" fontAlgn="base" hangingPunct="0">
              <a:spcBef>
                <a:spcPct val="20000"/>
              </a:spcBef>
              <a:spcAft>
                <a:spcPct val="0"/>
              </a:spcAft>
              <a:buChar char="»"/>
              <a:defRPr sz="1500">
                <a:solidFill>
                  <a:schemeClr val="tx1"/>
                </a:solidFill>
                <a:latin typeface="Arial" panose="020B0604020202020204" pitchFamily="34" charset="0"/>
                <a:ea typeface="ＭＳ Ｐゴシック" panose="020B0600070205080204" pitchFamily="34" charset="-128"/>
              </a:defRPr>
            </a:lvl8pPr>
            <a:lvl9pPr marL="2914650" indent="-171450" eaLnBrk="0" fontAlgn="base" hangingPunct="0">
              <a:spcBef>
                <a:spcPct val="20000"/>
              </a:spcBef>
              <a:spcAft>
                <a:spcPct val="0"/>
              </a:spcAft>
              <a:buChar char="»"/>
              <a:defRPr sz="15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1EBA7089-8331-48CA-8FFE-92609A14C376}" type="slidenum">
              <a:rPr lang="en-US" altLang="zh-CN" sz="1050">
                <a:solidFill>
                  <a:srgbClr val="000000"/>
                </a:solidFill>
              </a:rPr>
              <a:pPr>
                <a:spcBef>
                  <a:spcPct val="0"/>
                </a:spcBef>
                <a:buFontTx/>
                <a:buNone/>
              </a:pPr>
              <a:t>51</a:t>
            </a:fld>
            <a:endParaRPr lang="en-US" altLang="zh-CN" sz="1050">
              <a:solidFill>
                <a:srgbClr val="000000"/>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2"/>
          <p:cNvSpPr>
            <a:spLocks noGrp="1"/>
          </p:cNvSpPr>
          <p:nvPr>
            <p:ph type="title"/>
          </p:nvPr>
        </p:nvSpPr>
        <p:spPr>
          <a:xfrm>
            <a:off x="914400" y="274638"/>
            <a:ext cx="7772400" cy="715962"/>
          </a:xfrm>
        </p:spPr>
        <p:txBody>
          <a:bodyPr/>
          <a:lstStyle/>
          <a:p>
            <a:pPr eaLnBrk="1" hangingPunct="1"/>
            <a:r>
              <a:rPr lang="en-US" altLang="en-US"/>
              <a:t>Specify Network Architecture</a:t>
            </a:r>
          </a:p>
        </p:txBody>
      </p:sp>
      <p:sp>
        <p:nvSpPr>
          <p:cNvPr id="36867" name="Content Placeholder 3"/>
          <p:cNvSpPr>
            <a:spLocks noGrp="1"/>
          </p:cNvSpPr>
          <p:nvPr>
            <p:ph idx="1"/>
          </p:nvPr>
        </p:nvSpPr>
        <p:spPr>
          <a:xfrm>
            <a:off x="457199" y="1143000"/>
            <a:ext cx="8467725" cy="4937760"/>
          </a:xfrm>
        </p:spPr>
        <p:txBody>
          <a:bodyPr>
            <a:normAutofit fontScale="92500" lnSpcReduction="20000"/>
          </a:bodyPr>
          <a:lstStyle/>
          <a:p>
            <a:pPr eaLnBrk="1" hangingPunct="1">
              <a:buFont typeface="Wingdings 2" pitchFamily="18" charset="2"/>
              <a:buNone/>
            </a:pPr>
            <a:r>
              <a:rPr lang="en-US" altLang="en-US" sz="2400" b="1" dirty="0"/>
              <a:t>Select number of hidden layers</a:t>
            </a:r>
          </a:p>
          <a:p>
            <a:pPr lvl="1" eaLnBrk="1" hangingPunct="1"/>
            <a:r>
              <a:rPr lang="en-US" altLang="en-US" dirty="0"/>
              <a:t>O</a:t>
            </a:r>
            <a:r>
              <a:rPr lang="en-US" altLang="en-US" sz="2400" dirty="0"/>
              <a:t>ne hidden layer (SAS EM, R nnet allow only one hidden layer.)</a:t>
            </a:r>
          </a:p>
          <a:p>
            <a:pPr lvl="1" eaLnBrk="1" hangingPunct="1"/>
            <a:r>
              <a:rPr lang="en-US" altLang="en-US" dirty="0"/>
              <a:t>R neuralnet and Deep Learning allows many hidden layers.</a:t>
            </a:r>
            <a:endParaRPr lang="en-US" altLang="en-US" sz="2400" dirty="0"/>
          </a:p>
          <a:p>
            <a:pPr eaLnBrk="1" hangingPunct="1">
              <a:buFont typeface="Wingdings 2" pitchFamily="18" charset="2"/>
              <a:buNone/>
            </a:pPr>
            <a:r>
              <a:rPr lang="en-US" altLang="en-US" sz="2400" b="1" dirty="0"/>
              <a:t>Select number of nodes in hidden layer(s)</a:t>
            </a:r>
          </a:p>
          <a:p>
            <a:pPr lvl="1" eaLnBrk="1" hangingPunct="1"/>
            <a:r>
              <a:rPr lang="en-US" altLang="en-US" sz="2400" dirty="0"/>
              <a:t>More nodes capture complexity, but increase chances of overfit.</a:t>
            </a:r>
          </a:p>
          <a:p>
            <a:pPr>
              <a:buNone/>
            </a:pPr>
            <a:r>
              <a:rPr lang="en-US" altLang="en-US" sz="2400" b="1" dirty="0"/>
              <a:t>Set “Learning Rate”</a:t>
            </a:r>
            <a:endParaRPr lang="en-US" altLang="en-US" sz="2400" i="1" dirty="0"/>
          </a:p>
          <a:p>
            <a:pPr lvl="1"/>
            <a:r>
              <a:rPr lang="en-US" altLang="en-US" sz="2400" dirty="0"/>
              <a:t>High value reduce number of steps but risk flip flopping and cannot get close enough to the minimum error point.</a:t>
            </a:r>
          </a:p>
          <a:p>
            <a:pPr lvl="1"/>
            <a:r>
              <a:rPr lang="en-US" altLang="en-US" sz="2400" dirty="0"/>
              <a:t>Low value avoid flip flopping risk (default: 0.01) b</a:t>
            </a:r>
            <a:r>
              <a:rPr lang="en-US" altLang="en-US" dirty="0"/>
              <a:t>ut</a:t>
            </a:r>
            <a:r>
              <a:rPr lang="en-US" altLang="en-US" sz="2400" dirty="0"/>
              <a:t> increase number of steps necessary to reach minimum error point.</a:t>
            </a:r>
          </a:p>
          <a:p>
            <a:pPr lvl="1"/>
            <a:r>
              <a:rPr lang="en-US" altLang="en-US" dirty="0"/>
              <a:t>Resilient Backprog will adapt and choose different learning rate according to current situation. User need not choose learning rate.</a:t>
            </a:r>
            <a:endParaRPr lang="en-US" altLang="en-US" sz="2400" dirty="0"/>
          </a:p>
          <a:p>
            <a:pPr marL="0" indent="0">
              <a:buNone/>
            </a:pPr>
            <a:r>
              <a:rPr lang="en-US" altLang="en-US" sz="2400" b="1" dirty="0"/>
              <a:t>Choose combination and activation functions at each layers</a:t>
            </a:r>
          </a:p>
          <a:p>
            <a:pPr lvl="1" eaLnBrk="1" hangingPunct="1"/>
            <a:endParaRPr lang="en-US" altLang="en-US" sz="2400" dirty="0"/>
          </a:p>
          <a:p>
            <a:pPr eaLnBrk="1" hangingPunct="1">
              <a:buFont typeface="Wingdings 2" pitchFamily="18" charset="2"/>
              <a:buNone/>
            </a:pPr>
            <a:endParaRPr lang="en-US" altLang="en-US" sz="2400" b="1" dirty="0"/>
          </a:p>
        </p:txBody>
      </p:sp>
    </p:spTree>
    <p:extLst>
      <p:ext uri="{BB962C8B-B14F-4D97-AF65-F5344CB8AC3E}">
        <p14:creationId xmlns:p14="http://schemas.microsoft.com/office/powerpoint/2010/main" val="300689132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le 1"/>
          <p:cNvSpPr>
            <a:spLocks noGrp="1"/>
          </p:cNvSpPr>
          <p:nvPr>
            <p:ph type="title"/>
          </p:nvPr>
        </p:nvSpPr>
        <p:spPr/>
        <p:txBody>
          <a:bodyPr/>
          <a:lstStyle/>
          <a:p>
            <a:pPr eaLnBrk="1" hangingPunct="1"/>
            <a:r>
              <a:rPr lang="en-US" altLang="en-US" dirty="0"/>
              <a:t>Advantages of Neural Network</a:t>
            </a:r>
          </a:p>
        </p:txBody>
      </p:sp>
      <p:sp>
        <p:nvSpPr>
          <p:cNvPr id="39939" name="Content Placeholder 2"/>
          <p:cNvSpPr>
            <a:spLocks noGrp="1"/>
          </p:cNvSpPr>
          <p:nvPr>
            <p:ph idx="1"/>
          </p:nvPr>
        </p:nvSpPr>
        <p:spPr>
          <a:xfrm>
            <a:off x="686989" y="1493520"/>
            <a:ext cx="7772400" cy="3581400"/>
          </a:xfrm>
        </p:spPr>
        <p:txBody>
          <a:bodyPr>
            <a:normAutofit lnSpcReduction="10000"/>
          </a:bodyPr>
          <a:lstStyle/>
          <a:p>
            <a:pPr eaLnBrk="1" hangingPunct="1"/>
            <a:r>
              <a:rPr lang="en-US" altLang="en-US" sz="2800" dirty="0"/>
              <a:t> Very low predictive error (on trainset!).</a:t>
            </a:r>
          </a:p>
          <a:p>
            <a:pPr eaLnBrk="1" hangingPunct="1"/>
            <a:endParaRPr lang="en-US" altLang="en-US" sz="2800" dirty="0"/>
          </a:p>
          <a:p>
            <a:pPr eaLnBrk="1" hangingPunct="1"/>
            <a:r>
              <a:rPr lang="en-US" altLang="en-US" sz="2800" dirty="0"/>
              <a:t> Can capture complex relationships by increasing number of hidden nodes and/or hidden layers.</a:t>
            </a:r>
          </a:p>
          <a:p>
            <a:pPr eaLnBrk="1" hangingPunct="1"/>
            <a:endParaRPr lang="en-US" altLang="en-US" sz="2800" dirty="0"/>
          </a:p>
          <a:p>
            <a:pPr eaLnBrk="1" hangingPunct="1"/>
            <a:r>
              <a:rPr lang="en-US" altLang="en-US" sz="2800" dirty="0"/>
              <a:t> No need to specify a relationship between Y and Xs.</a:t>
            </a:r>
          </a:p>
        </p:txBody>
      </p:sp>
    </p:spTree>
    <p:extLst>
      <p:ext uri="{BB962C8B-B14F-4D97-AF65-F5344CB8AC3E}">
        <p14:creationId xmlns:p14="http://schemas.microsoft.com/office/powerpoint/2010/main" val="52202915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p:cNvSpPr>
            <a:spLocks noGrp="1"/>
          </p:cNvSpPr>
          <p:nvPr>
            <p:ph type="title"/>
          </p:nvPr>
        </p:nvSpPr>
        <p:spPr/>
        <p:txBody>
          <a:bodyPr/>
          <a:lstStyle/>
          <a:p>
            <a:r>
              <a:rPr lang="en-US" altLang="en-US" dirty="0"/>
              <a:t>Disadvantages of Neural Network</a:t>
            </a:r>
          </a:p>
        </p:txBody>
      </p:sp>
      <p:sp>
        <p:nvSpPr>
          <p:cNvPr id="40963" name="Content Placeholder 2"/>
          <p:cNvSpPr>
            <a:spLocks noGrp="1"/>
          </p:cNvSpPr>
          <p:nvPr>
            <p:ph idx="1"/>
          </p:nvPr>
        </p:nvSpPr>
        <p:spPr>
          <a:xfrm>
            <a:off x="801289" y="1366982"/>
            <a:ext cx="7904561" cy="4880803"/>
          </a:xfrm>
        </p:spPr>
        <p:txBody>
          <a:bodyPr>
            <a:normAutofit/>
          </a:bodyPr>
          <a:lstStyle/>
          <a:p>
            <a:pPr eaLnBrk="1" hangingPunct="1"/>
            <a:r>
              <a:rPr lang="en-US" altLang="en-US" dirty="0"/>
              <a:t> Considered a “black box” prediction machine, with no insight into relationships between inputs and outcome</a:t>
            </a:r>
          </a:p>
          <a:p>
            <a:pPr eaLnBrk="1" hangingPunct="1"/>
            <a:r>
              <a:rPr lang="en-US" altLang="en-US" dirty="0"/>
              <a:t> No variable-selection mechanism, so you have to exercise care in selecting variables.</a:t>
            </a:r>
          </a:p>
          <a:p>
            <a:pPr lvl="1"/>
            <a:r>
              <a:rPr lang="en-US" altLang="en-US" dirty="0"/>
              <a:t>R neuralnet generalized weights plot can help to detect insignificant variables (to a certain extent).</a:t>
            </a:r>
          </a:p>
          <a:p>
            <a:pPr eaLnBrk="1" hangingPunct="1"/>
            <a:r>
              <a:rPr lang="en-US" altLang="en-US" dirty="0"/>
              <a:t> Heavy computational requirements if there are many variables and many hidden layers</a:t>
            </a:r>
          </a:p>
          <a:p>
            <a:pPr lvl="1"/>
            <a:r>
              <a:rPr lang="en-US" altLang="en-US" dirty="0"/>
              <a:t>additional variables dramatically increase the </a:t>
            </a:r>
            <a:r>
              <a:rPr lang="en-US" altLang="en-US" dirty="0" err="1"/>
              <a:t>num</a:t>
            </a:r>
            <a:r>
              <a:rPr lang="en-US" altLang="en-US" dirty="0"/>
              <a:t> of weights to update.</a:t>
            </a:r>
          </a:p>
          <a:p>
            <a:pPr lvl="1"/>
            <a:r>
              <a:rPr lang="en-US" altLang="en-US" dirty="0"/>
              <a:t>Use more computing resource (cluster/supercomputer/Amazon web services/ Google Cloud/Microsoft Azure…)</a:t>
            </a:r>
          </a:p>
        </p:txBody>
      </p:sp>
    </p:spTree>
    <p:extLst>
      <p:ext uri="{BB962C8B-B14F-4D97-AF65-F5344CB8AC3E}">
        <p14:creationId xmlns:p14="http://schemas.microsoft.com/office/powerpoint/2010/main" val="383797349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p:txBody>
          <a:bodyPr>
            <a:normAutofit fontScale="90000"/>
          </a:bodyPr>
          <a:lstStyle/>
          <a:p>
            <a:pPr eaLnBrk="1" hangingPunct="1"/>
            <a:r>
              <a:rPr lang="en-US" altLang="en-US" dirty="0"/>
              <a:t>Example: Chocolate Taste Test. Y variable is categorical Taste. Taste = 1 (good) vs Taste = 0 (bad)</a:t>
            </a:r>
          </a:p>
        </p:txBody>
      </p:sp>
      <p:pic>
        <p:nvPicPr>
          <p:cNvPr id="2" name="Picture 1"/>
          <p:cNvPicPr>
            <a:picLocks noChangeAspect="1"/>
          </p:cNvPicPr>
          <p:nvPr/>
        </p:nvPicPr>
        <p:blipFill>
          <a:blip r:embed="rId3"/>
          <a:stretch>
            <a:fillRect/>
          </a:stretch>
        </p:blipFill>
        <p:spPr>
          <a:xfrm>
            <a:off x="2087344" y="1622546"/>
            <a:ext cx="4553551" cy="3476992"/>
          </a:xfrm>
          <a:prstGeom prst="rect">
            <a:avLst/>
          </a:prstGeom>
        </p:spPr>
      </p:pic>
      <p:sp>
        <p:nvSpPr>
          <p:cNvPr id="5" name="Rectangle 4"/>
          <p:cNvSpPr/>
          <p:nvPr/>
        </p:nvSpPr>
        <p:spPr>
          <a:xfrm>
            <a:off x="2300959" y="5832764"/>
            <a:ext cx="4339936" cy="338554"/>
          </a:xfrm>
          <a:prstGeom prst="rect">
            <a:avLst/>
          </a:prstGeom>
        </p:spPr>
        <p:txBody>
          <a:bodyPr wrap="square">
            <a:spAutoFit/>
          </a:bodyPr>
          <a:lstStyle/>
          <a:p>
            <a:r>
              <a:rPr lang="en-US" sz="1600" dirty="0">
                <a:solidFill>
                  <a:schemeClr val="bg1">
                    <a:lumMod val="50000"/>
                  </a:schemeClr>
                </a:solidFill>
              </a:rPr>
              <a:t>Source: Textbook ADA Vol 1, Chap 9, Section 9.4. </a:t>
            </a:r>
          </a:p>
        </p:txBody>
      </p:sp>
      <p:sp>
        <p:nvSpPr>
          <p:cNvPr id="3" name="TextBox 2"/>
          <p:cNvSpPr txBox="1"/>
          <p:nvPr/>
        </p:nvSpPr>
        <p:spPr>
          <a:xfrm>
            <a:off x="1175577" y="5327516"/>
            <a:ext cx="7093031" cy="369332"/>
          </a:xfrm>
          <a:prstGeom prst="rect">
            <a:avLst/>
          </a:prstGeom>
          <a:noFill/>
        </p:spPr>
        <p:txBody>
          <a:bodyPr wrap="square" rtlCol="0">
            <a:spAutoFit/>
          </a:bodyPr>
          <a:lstStyle/>
          <a:p>
            <a:r>
              <a:rPr lang="en-US" i="1" dirty="0"/>
              <a:t>For now, note the range of all the X variables. To be discussed again later.</a:t>
            </a:r>
          </a:p>
        </p:txBody>
      </p:sp>
    </p:spTree>
    <p:extLst>
      <p:ext uri="{BB962C8B-B14F-4D97-AF65-F5344CB8AC3E}">
        <p14:creationId xmlns:p14="http://schemas.microsoft.com/office/powerpoint/2010/main" val="325575494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4809" y="-70970"/>
            <a:ext cx="7809311" cy="1025236"/>
          </a:xfrm>
        </p:spPr>
        <p:txBody>
          <a:bodyPr>
            <a:normAutofit fontScale="90000"/>
          </a:bodyPr>
          <a:lstStyle/>
          <a:p>
            <a:r>
              <a:rPr lang="en-US" dirty="0"/>
              <a:t>Rpackage neuralnet on chocolate taste test data</a:t>
            </a:r>
          </a:p>
        </p:txBody>
      </p:sp>
      <p:sp>
        <p:nvSpPr>
          <p:cNvPr id="4" name="Slide Number Placeholder 3"/>
          <p:cNvSpPr>
            <a:spLocks noGrp="1"/>
          </p:cNvSpPr>
          <p:nvPr>
            <p:ph type="sldNum" sz="quarter" idx="12"/>
          </p:nvPr>
        </p:nvSpPr>
        <p:spPr/>
        <p:txBody>
          <a:bodyPr/>
          <a:lstStyle/>
          <a:p>
            <a:fld id="{6113E31D-E2AB-40D1-8B51-AFA5AFEF393A}" type="slidenum">
              <a:rPr lang="en-US" smtClean="0"/>
              <a:t>56</a:t>
            </a:fld>
            <a:endParaRPr lang="en-US" dirty="0"/>
          </a:p>
        </p:txBody>
      </p:sp>
      <p:pic>
        <p:nvPicPr>
          <p:cNvPr id="5" name="Picture 4"/>
          <p:cNvPicPr>
            <a:picLocks noChangeAspect="1"/>
          </p:cNvPicPr>
          <p:nvPr/>
        </p:nvPicPr>
        <p:blipFill>
          <a:blip r:embed="rId2"/>
          <a:stretch>
            <a:fillRect/>
          </a:stretch>
        </p:blipFill>
        <p:spPr>
          <a:xfrm>
            <a:off x="526967" y="1763077"/>
            <a:ext cx="8284993" cy="2824163"/>
          </a:xfrm>
          <a:prstGeom prst="rect">
            <a:avLst/>
          </a:prstGeom>
        </p:spPr>
      </p:pic>
      <p:sp>
        <p:nvSpPr>
          <p:cNvPr id="6" name="Rounded Rectangular Callout 5"/>
          <p:cNvSpPr/>
          <p:nvPr/>
        </p:nvSpPr>
        <p:spPr>
          <a:xfrm>
            <a:off x="2971800" y="5022670"/>
            <a:ext cx="5602320" cy="1225729"/>
          </a:xfrm>
          <a:prstGeom prst="wedgeRoundRectCallout">
            <a:avLst>
              <a:gd name="adj1" fmla="val 40840"/>
              <a:gd name="adj2" fmla="val -212111"/>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3 hidden nodes in default 1 hidden layer. To specify more than 1 hidden layer, use a vector. E.g. c(4, 2, 2) means 3 hidden layers with 4 nodes in 1</a:t>
            </a:r>
            <a:r>
              <a:rPr lang="en-US" baseline="30000" dirty="0">
                <a:solidFill>
                  <a:sysClr val="windowText" lastClr="000000"/>
                </a:solidFill>
              </a:rPr>
              <a:t>st</a:t>
            </a:r>
            <a:r>
              <a:rPr lang="en-US" dirty="0">
                <a:solidFill>
                  <a:sysClr val="windowText" lastClr="000000"/>
                </a:solidFill>
              </a:rPr>
              <a:t> hidden layer, 2 nodes in 2</a:t>
            </a:r>
            <a:r>
              <a:rPr lang="en-US" baseline="30000" dirty="0">
                <a:solidFill>
                  <a:sysClr val="windowText" lastClr="000000"/>
                </a:solidFill>
              </a:rPr>
              <a:t>nd</a:t>
            </a:r>
            <a:r>
              <a:rPr lang="en-US" dirty="0">
                <a:solidFill>
                  <a:sysClr val="windowText" lastClr="000000"/>
                </a:solidFill>
              </a:rPr>
              <a:t> hidden layer and 2 nodes in 3</a:t>
            </a:r>
            <a:r>
              <a:rPr lang="en-US" baseline="30000" dirty="0">
                <a:solidFill>
                  <a:sysClr val="windowText" lastClr="000000"/>
                </a:solidFill>
              </a:rPr>
              <a:t>rd</a:t>
            </a:r>
            <a:r>
              <a:rPr lang="en-US" dirty="0">
                <a:solidFill>
                  <a:sysClr val="windowText" lastClr="000000"/>
                </a:solidFill>
              </a:rPr>
              <a:t> hidden layer.</a:t>
            </a:r>
          </a:p>
        </p:txBody>
      </p:sp>
    </p:spTree>
    <p:extLst>
      <p:ext uri="{BB962C8B-B14F-4D97-AF65-F5344CB8AC3E}">
        <p14:creationId xmlns:p14="http://schemas.microsoft.com/office/powerpoint/2010/main" val="143582621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00"/>
                </a:solidFill>
              </a:rPr>
              <a:t>ctt.m1$startweights</a:t>
            </a:r>
            <a:r>
              <a:rPr lang="en-US" dirty="0"/>
              <a:t> shows the list of randomized starting weights </a:t>
            </a:r>
          </a:p>
        </p:txBody>
      </p:sp>
      <p:sp>
        <p:nvSpPr>
          <p:cNvPr id="4" name="Slide Number Placeholder 3"/>
          <p:cNvSpPr>
            <a:spLocks noGrp="1"/>
          </p:cNvSpPr>
          <p:nvPr>
            <p:ph type="sldNum" sz="quarter" idx="12"/>
          </p:nvPr>
        </p:nvSpPr>
        <p:spPr/>
        <p:txBody>
          <a:bodyPr/>
          <a:lstStyle/>
          <a:p>
            <a:fld id="{6113E31D-E2AB-40D1-8B51-AFA5AFEF393A}" type="slidenum">
              <a:rPr lang="en-US" smtClean="0"/>
              <a:t>57</a:t>
            </a:fld>
            <a:endParaRPr lang="en-US" dirty="0"/>
          </a:p>
        </p:txBody>
      </p:sp>
      <p:pic>
        <p:nvPicPr>
          <p:cNvPr id="5" name="Picture 4"/>
          <p:cNvPicPr>
            <a:picLocks noChangeAspect="1"/>
          </p:cNvPicPr>
          <p:nvPr/>
        </p:nvPicPr>
        <p:blipFill>
          <a:blip r:embed="rId2"/>
          <a:stretch>
            <a:fillRect/>
          </a:stretch>
        </p:blipFill>
        <p:spPr>
          <a:xfrm>
            <a:off x="2258614" y="1567814"/>
            <a:ext cx="4415790" cy="3276981"/>
          </a:xfrm>
          <a:prstGeom prst="rect">
            <a:avLst/>
          </a:prstGeom>
        </p:spPr>
      </p:pic>
      <p:sp>
        <p:nvSpPr>
          <p:cNvPr id="6" name="TextBox 5"/>
          <p:cNvSpPr txBox="1"/>
          <p:nvPr/>
        </p:nvSpPr>
        <p:spPr>
          <a:xfrm>
            <a:off x="2143003" y="5227353"/>
            <a:ext cx="4860371" cy="646331"/>
          </a:xfrm>
          <a:prstGeom prst="rect">
            <a:avLst/>
          </a:prstGeom>
          <a:noFill/>
        </p:spPr>
        <p:txBody>
          <a:bodyPr wrap="square" rtlCol="0">
            <a:spAutoFit/>
          </a:bodyPr>
          <a:lstStyle/>
          <a:p>
            <a:r>
              <a:rPr lang="en-US" dirty="0"/>
              <a:t>Can you interpret the results?</a:t>
            </a:r>
          </a:p>
          <a:p>
            <a:r>
              <a:rPr lang="en-US" dirty="0"/>
              <a:t>Hint: What’s the structure of this neural network?</a:t>
            </a:r>
          </a:p>
        </p:txBody>
      </p:sp>
    </p:spTree>
    <p:extLst>
      <p:ext uri="{BB962C8B-B14F-4D97-AF65-F5344CB8AC3E}">
        <p14:creationId xmlns:p14="http://schemas.microsoft.com/office/powerpoint/2010/main" val="201513622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00"/>
                </a:solidFill>
              </a:rPr>
              <a:t>ctt.m1$weights</a:t>
            </a:r>
            <a:r>
              <a:rPr lang="en-US" dirty="0"/>
              <a:t> shows the list of final optimized weights </a:t>
            </a:r>
          </a:p>
        </p:txBody>
      </p:sp>
      <p:sp>
        <p:nvSpPr>
          <p:cNvPr id="4" name="Slide Number Placeholder 3"/>
          <p:cNvSpPr>
            <a:spLocks noGrp="1"/>
          </p:cNvSpPr>
          <p:nvPr>
            <p:ph type="sldNum" sz="quarter" idx="12"/>
          </p:nvPr>
        </p:nvSpPr>
        <p:spPr/>
        <p:txBody>
          <a:bodyPr/>
          <a:lstStyle/>
          <a:p>
            <a:fld id="{6113E31D-E2AB-40D1-8B51-AFA5AFEF393A}" type="slidenum">
              <a:rPr lang="en-US" smtClean="0"/>
              <a:t>58</a:t>
            </a:fld>
            <a:endParaRPr lang="en-US" dirty="0"/>
          </a:p>
        </p:txBody>
      </p:sp>
      <p:pic>
        <p:nvPicPr>
          <p:cNvPr id="5" name="Picture 4"/>
          <p:cNvPicPr>
            <a:picLocks noChangeAspect="1"/>
          </p:cNvPicPr>
          <p:nvPr/>
        </p:nvPicPr>
        <p:blipFill>
          <a:blip r:embed="rId2"/>
          <a:stretch>
            <a:fillRect/>
          </a:stretch>
        </p:blipFill>
        <p:spPr>
          <a:xfrm>
            <a:off x="2096452" y="1633537"/>
            <a:ext cx="4670108" cy="3615153"/>
          </a:xfrm>
          <a:prstGeom prst="rect">
            <a:avLst/>
          </a:prstGeom>
        </p:spPr>
      </p:pic>
      <p:sp>
        <p:nvSpPr>
          <p:cNvPr id="6" name="Rectangle 5"/>
          <p:cNvSpPr/>
          <p:nvPr/>
        </p:nvSpPr>
        <p:spPr>
          <a:xfrm>
            <a:off x="961619" y="5487659"/>
            <a:ext cx="7447744" cy="369332"/>
          </a:xfrm>
          <a:prstGeom prst="rect">
            <a:avLst/>
          </a:prstGeom>
        </p:spPr>
        <p:txBody>
          <a:bodyPr wrap="none">
            <a:spAutoFit/>
          </a:bodyPr>
          <a:lstStyle/>
          <a:p>
            <a:r>
              <a:rPr lang="en-US" dirty="0"/>
              <a:t>These weights can be visualized on the neural network via the plot() function.</a:t>
            </a:r>
          </a:p>
        </p:txBody>
      </p:sp>
    </p:spTree>
    <p:extLst>
      <p:ext uri="{BB962C8B-B14F-4D97-AF65-F5344CB8AC3E}">
        <p14:creationId xmlns:p14="http://schemas.microsoft.com/office/powerpoint/2010/main" val="80940692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910" y="15543"/>
            <a:ext cx="8229600" cy="1143000"/>
          </a:xfrm>
        </p:spPr>
        <p:txBody>
          <a:bodyPr>
            <a:normAutofit fontScale="90000"/>
          </a:bodyPr>
          <a:lstStyle/>
          <a:p>
            <a:br>
              <a:rPr lang="en-US" dirty="0"/>
            </a:br>
            <a:r>
              <a:rPr lang="en-US" dirty="0">
                <a:solidFill>
                  <a:srgbClr val="FF0000"/>
                </a:solidFill>
              </a:rPr>
              <a:t>plot(ctt.m1) </a:t>
            </a:r>
            <a:r>
              <a:rPr lang="en-US" dirty="0"/>
              <a:t>to </a:t>
            </a:r>
            <a:r>
              <a:rPr lang="en-US" i="1" dirty="0"/>
              <a:t>view the final weights on the Neural Network diagram</a:t>
            </a:r>
            <a:endParaRPr lang="en-US" dirty="0"/>
          </a:p>
        </p:txBody>
      </p:sp>
      <p:sp>
        <p:nvSpPr>
          <p:cNvPr id="4" name="Slide Number Placeholder 3"/>
          <p:cNvSpPr>
            <a:spLocks noGrp="1"/>
          </p:cNvSpPr>
          <p:nvPr>
            <p:ph type="sldNum" sz="quarter" idx="12"/>
          </p:nvPr>
        </p:nvSpPr>
        <p:spPr/>
        <p:txBody>
          <a:bodyPr/>
          <a:lstStyle/>
          <a:p>
            <a:fld id="{6113E31D-E2AB-40D1-8B51-AFA5AFEF393A}" type="slidenum">
              <a:rPr lang="en-US" smtClean="0"/>
              <a:t>59</a:t>
            </a:fld>
            <a:endParaRPr lang="en-US" dirty="0"/>
          </a:p>
        </p:txBody>
      </p:sp>
      <p:pic>
        <p:nvPicPr>
          <p:cNvPr id="5" name="Picture 4"/>
          <p:cNvPicPr>
            <a:picLocks noChangeAspect="1"/>
          </p:cNvPicPr>
          <p:nvPr/>
        </p:nvPicPr>
        <p:blipFill>
          <a:blip r:embed="rId3"/>
          <a:stretch>
            <a:fillRect/>
          </a:stretch>
        </p:blipFill>
        <p:spPr>
          <a:xfrm>
            <a:off x="457200" y="1472530"/>
            <a:ext cx="8420100" cy="4629150"/>
          </a:xfrm>
          <a:prstGeom prst="rect">
            <a:avLst/>
          </a:prstGeom>
        </p:spPr>
      </p:pic>
      <p:sp>
        <p:nvSpPr>
          <p:cNvPr id="6" name="Rectangle 5"/>
          <p:cNvSpPr/>
          <p:nvPr/>
        </p:nvSpPr>
        <p:spPr>
          <a:xfrm>
            <a:off x="2636520" y="5932403"/>
            <a:ext cx="4328160" cy="338554"/>
          </a:xfrm>
          <a:prstGeom prst="rect">
            <a:avLst/>
          </a:prstGeom>
        </p:spPr>
        <p:txBody>
          <a:bodyPr wrap="square">
            <a:spAutoFit/>
          </a:bodyPr>
          <a:lstStyle/>
          <a:p>
            <a:r>
              <a:rPr lang="en-US" sz="1600" dirty="0">
                <a:solidFill>
                  <a:schemeClr val="bg1">
                    <a:lumMod val="50000"/>
                  </a:schemeClr>
                </a:solidFill>
              </a:rPr>
              <a:t>Source: Textbook ADA Vol 1, Chap 9, Figure 9.2. </a:t>
            </a:r>
          </a:p>
        </p:txBody>
      </p:sp>
    </p:spTree>
    <p:extLst>
      <p:ext uri="{BB962C8B-B14F-4D97-AF65-F5344CB8AC3E}">
        <p14:creationId xmlns:p14="http://schemas.microsoft.com/office/powerpoint/2010/main" val="19650074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99B36E-AAEA-4F33-ADC1-037F55A82A35}"/>
              </a:ext>
            </a:extLst>
          </p:cNvPr>
          <p:cNvSpPr>
            <a:spLocks noGrp="1"/>
          </p:cNvSpPr>
          <p:nvPr>
            <p:ph type="title"/>
          </p:nvPr>
        </p:nvSpPr>
        <p:spPr/>
        <p:txBody>
          <a:bodyPr/>
          <a:lstStyle/>
          <a:p>
            <a:r>
              <a:rPr lang="en-SG" dirty="0"/>
              <a:t>E-Learning Week</a:t>
            </a:r>
          </a:p>
        </p:txBody>
      </p:sp>
      <p:sp>
        <p:nvSpPr>
          <p:cNvPr id="3" name="Content Placeholder 2">
            <a:extLst>
              <a:ext uri="{FF2B5EF4-FFF2-40B4-BE49-F238E27FC236}">
                <a16:creationId xmlns:a16="http://schemas.microsoft.com/office/drawing/2014/main" id="{09CD0024-384B-495E-9879-D86E414E3076}"/>
              </a:ext>
            </a:extLst>
          </p:cNvPr>
          <p:cNvSpPr>
            <a:spLocks noGrp="1"/>
          </p:cNvSpPr>
          <p:nvPr>
            <p:ph idx="1"/>
          </p:nvPr>
        </p:nvSpPr>
        <p:spPr/>
        <p:txBody>
          <a:bodyPr/>
          <a:lstStyle/>
          <a:p>
            <a:pPr marL="0" indent="0">
              <a:buNone/>
            </a:pPr>
            <a:r>
              <a:rPr lang="en-SG" dirty="0"/>
              <a:t>To Be Confirm</a:t>
            </a:r>
          </a:p>
        </p:txBody>
      </p:sp>
    </p:spTree>
    <p:extLst>
      <p:ext uri="{BB962C8B-B14F-4D97-AF65-F5344CB8AC3E}">
        <p14:creationId xmlns:p14="http://schemas.microsoft.com/office/powerpoint/2010/main" val="125116623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6544" y="79138"/>
            <a:ext cx="8229600" cy="1143000"/>
          </a:xfrm>
        </p:spPr>
        <p:txBody>
          <a:bodyPr/>
          <a:lstStyle/>
          <a:p>
            <a:r>
              <a:rPr lang="en-US" dirty="0"/>
              <a:t>Q: What are the activation functions in each hidden node and output node?</a:t>
            </a:r>
          </a:p>
        </p:txBody>
      </p:sp>
      <p:sp>
        <p:nvSpPr>
          <p:cNvPr id="4" name="Slide Number Placeholder 3"/>
          <p:cNvSpPr>
            <a:spLocks noGrp="1"/>
          </p:cNvSpPr>
          <p:nvPr>
            <p:ph type="sldNum" sz="quarter" idx="12"/>
          </p:nvPr>
        </p:nvSpPr>
        <p:spPr/>
        <p:txBody>
          <a:bodyPr/>
          <a:lstStyle/>
          <a:p>
            <a:fld id="{6113E31D-E2AB-40D1-8B51-AFA5AFEF393A}" type="slidenum">
              <a:rPr lang="en-US" smtClean="0"/>
              <a:t>60</a:t>
            </a:fld>
            <a:endParaRPr lang="en-US" dirty="0"/>
          </a:p>
        </p:txBody>
      </p:sp>
      <mc:AlternateContent xmlns:mc="http://schemas.openxmlformats.org/markup-compatibility/2006" xmlns:a14="http://schemas.microsoft.com/office/drawing/2010/main">
        <mc:Choice Requires="a14">
          <p:sp>
            <p:nvSpPr>
              <p:cNvPr id="5" name="TextBox 4"/>
              <p:cNvSpPr txBox="1"/>
              <p:nvPr/>
            </p:nvSpPr>
            <p:spPr>
              <a:xfrm>
                <a:off x="418573" y="1293392"/>
                <a:ext cx="4679679" cy="1029962"/>
              </a:xfrm>
              <a:prstGeom prst="rect">
                <a:avLst/>
              </a:prstGeom>
              <a:noFill/>
            </p:spPr>
            <p:txBody>
              <a:bodyPr wrap="none" lIns="0" tIns="0" rIns="0" bIns="0" rtlCol="0">
                <a:spAutoFit/>
              </a:bodyPr>
              <a:lstStyle/>
              <a:p>
                <a:r>
                  <a:rPr lang="en-US" dirty="0"/>
                  <a:t>1</a:t>
                </a:r>
                <a:r>
                  <a:rPr lang="en-US" baseline="30000" dirty="0"/>
                  <a:t>st</a:t>
                </a:r>
                <a:r>
                  <a:rPr lang="en-US" dirty="0"/>
                  <a:t> hidden node: </a:t>
                </a:r>
              </a:p>
              <a:p>
                <a:r>
                  <a:rPr lang="en-US" dirty="0"/>
                  <a:t>	z</a:t>
                </a:r>
                <a:r>
                  <a:rPr lang="en-US" baseline="-25000" dirty="0"/>
                  <a:t>1</a:t>
                </a:r>
                <a:r>
                  <a:rPr lang="en-US" dirty="0"/>
                  <a:t> = 3.1053 – 7.58459(sugar) – 3.58001(milk)</a:t>
                </a:r>
              </a:p>
              <a:p>
                <a:r>
                  <a:rPr lang="en-US" dirty="0"/>
                  <a:t>	Activation function: f(z</a:t>
                </a:r>
                <a:r>
                  <a:rPr lang="en-US" baseline="-25000" dirty="0"/>
                  <a:t>1</a:t>
                </a:r>
                <a:r>
                  <a:rPr lang="en-US" dirty="0"/>
                  <a:t>) = </a:t>
                </a:r>
                <a14:m>
                  <m:oMath xmlns:m="http://schemas.openxmlformats.org/officeDocument/2006/math">
                    <m:f>
                      <m:fPr>
                        <m:ctrlPr>
                          <a:rPr lang="en-US" sz="200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(1+</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m:t>
                            </m:r>
                            <m:r>
                              <a:rPr lang="en-US" sz="2000" b="0" i="1" smtClean="0">
                                <a:latin typeface="Cambria Math" panose="02040503050406030204" pitchFamily="18" charset="0"/>
                              </a:rPr>
                              <m:t>𝑧</m:t>
                            </m:r>
                            <m:r>
                              <a:rPr lang="en-US" sz="2000" b="0" i="1" baseline="-25000" smtClean="0">
                                <a:latin typeface="Cambria Math" panose="02040503050406030204" pitchFamily="18" charset="0"/>
                              </a:rPr>
                              <m:t>1</m:t>
                            </m:r>
                          </m:sup>
                        </m:sSup>
                        <m:r>
                          <a:rPr lang="en-US" sz="2000" b="0" i="1" smtClean="0">
                            <a:latin typeface="Cambria Math" panose="02040503050406030204" pitchFamily="18" charset="0"/>
                          </a:rPr>
                          <m:t>)</m:t>
                        </m:r>
                      </m:den>
                    </m:f>
                  </m:oMath>
                </a14:m>
                <a:endParaRPr lang="en-US" dirty="0"/>
              </a:p>
            </p:txBody>
          </p:sp>
        </mc:Choice>
        <mc:Fallback xmlns="">
          <p:sp>
            <p:nvSpPr>
              <p:cNvPr id="5" name="TextBox 4"/>
              <p:cNvSpPr txBox="1">
                <a:spLocks noRot="1" noChangeAspect="1" noMove="1" noResize="1" noEditPoints="1" noAdjustHandles="1" noChangeArrowheads="1" noChangeShapeType="1" noTextEdit="1"/>
              </p:cNvSpPr>
              <p:nvPr/>
            </p:nvSpPr>
            <p:spPr>
              <a:xfrm>
                <a:off x="418573" y="1293392"/>
                <a:ext cx="4679679" cy="1029962"/>
              </a:xfrm>
              <a:prstGeom prst="rect">
                <a:avLst/>
              </a:prstGeom>
              <a:blipFill rotWithShape="0">
                <a:blip r:embed="rId3"/>
                <a:stretch>
                  <a:fillRect l="-3129" t="-7692" r="-1695" b="-828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p:cNvSpPr/>
              <p:nvPr/>
            </p:nvSpPr>
            <p:spPr>
              <a:xfrm>
                <a:off x="336544" y="2576829"/>
                <a:ext cx="5218044" cy="1122295"/>
              </a:xfrm>
              <a:prstGeom prst="rect">
                <a:avLst/>
              </a:prstGeom>
            </p:spPr>
            <p:txBody>
              <a:bodyPr wrap="square">
                <a:spAutoFit/>
              </a:bodyPr>
              <a:lstStyle/>
              <a:p>
                <a:r>
                  <a:rPr lang="en-US" dirty="0"/>
                  <a:t>2</a:t>
                </a:r>
                <a:r>
                  <a:rPr lang="en-US" baseline="30000" dirty="0"/>
                  <a:t>nd</a:t>
                </a:r>
                <a:r>
                  <a:rPr lang="en-US" dirty="0"/>
                  <a:t> hidden node: </a:t>
                </a:r>
              </a:p>
              <a:p>
                <a:r>
                  <a:rPr lang="en-US" dirty="0"/>
                  <a:t>	z</a:t>
                </a:r>
                <a:r>
                  <a:rPr lang="en-US" baseline="-25000" dirty="0"/>
                  <a:t>2</a:t>
                </a:r>
                <a:r>
                  <a:rPr lang="en-US" dirty="0"/>
                  <a:t> = 3.34134 – 8.20744(sugar) – 3.61333(milk)</a:t>
                </a:r>
              </a:p>
              <a:p>
                <a:r>
                  <a:rPr lang="en-US" dirty="0"/>
                  <a:t>	 Activation function: f(z</a:t>
                </a:r>
                <a:r>
                  <a:rPr lang="en-US" baseline="-25000" dirty="0"/>
                  <a:t>2</a:t>
                </a:r>
                <a:r>
                  <a:rPr lang="en-US" dirty="0"/>
                  <a:t>) = </a:t>
                </a:r>
                <a14:m>
                  <m:oMath xmlns:m="http://schemas.openxmlformats.org/officeDocument/2006/math">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(1+</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m:t>
                            </m:r>
                            <m:r>
                              <a:rPr lang="en-US" sz="2000" i="1">
                                <a:latin typeface="Cambria Math" panose="02040503050406030204" pitchFamily="18" charset="0"/>
                              </a:rPr>
                              <m:t>𝑧</m:t>
                            </m:r>
                            <m:r>
                              <a:rPr lang="en-US" sz="2000" b="0" i="1" baseline="-25000" smtClean="0">
                                <a:latin typeface="Cambria Math" panose="02040503050406030204" pitchFamily="18" charset="0"/>
                              </a:rPr>
                              <m:t>2</m:t>
                            </m:r>
                          </m:sup>
                        </m:sSup>
                        <m:r>
                          <a:rPr lang="en-US" sz="2000" i="1">
                            <a:latin typeface="Cambria Math" panose="02040503050406030204" pitchFamily="18" charset="0"/>
                          </a:rPr>
                          <m:t>)</m:t>
                        </m:r>
                      </m:den>
                    </m:f>
                  </m:oMath>
                </a14:m>
                <a:endParaRPr lang="en-US" dirty="0"/>
              </a:p>
            </p:txBody>
          </p:sp>
        </mc:Choice>
        <mc:Fallback xmlns="">
          <p:sp>
            <p:nvSpPr>
              <p:cNvPr id="7" name="Rectangle 6"/>
              <p:cNvSpPr>
                <a:spLocks noRot="1" noChangeAspect="1" noMove="1" noResize="1" noEditPoints="1" noAdjustHandles="1" noChangeArrowheads="1" noChangeShapeType="1" noTextEdit="1"/>
              </p:cNvSpPr>
              <p:nvPr/>
            </p:nvSpPr>
            <p:spPr>
              <a:xfrm>
                <a:off x="336544" y="2576829"/>
                <a:ext cx="5218044" cy="1122295"/>
              </a:xfrm>
              <a:prstGeom prst="rect">
                <a:avLst/>
              </a:prstGeom>
              <a:blipFill rotWithShape="0">
                <a:blip r:embed="rId4"/>
                <a:stretch>
                  <a:fillRect l="-935" t="-3261" b="-32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418573" y="3952600"/>
                <a:ext cx="4796698" cy="1029962"/>
              </a:xfrm>
              <a:prstGeom prst="rect">
                <a:avLst/>
              </a:prstGeom>
              <a:noFill/>
            </p:spPr>
            <p:txBody>
              <a:bodyPr wrap="none" lIns="0" tIns="0" rIns="0" bIns="0" rtlCol="0">
                <a:spAutoFit/>
              </a:bodyPr>
              <a:lstStyle/>
              <a:p>
                <a:r>
                  <a:rPr lang="en-US" dirty="0"/>
                  <a:t>3</a:t>
                </a:r>
                <a:r>
                  <a:rPr lang="en-US" baseline="30000" dirty="0"/>
                  <a:t>rd</a:t>
                </a:r>
                <a:r>
                  <a:rPr lang="en-US" dirty="0"/>
                  <a:t> hidden node: </a:t>
                </a:r>
              </a:p>
              <a:p>
                <a:r>
                  <a:rPr lang="en-US" dirty="0"/>
                  <a:t>	z</a:t>
                </a:r>
                <a:r>
                  <a:rPr lang="en-US" baseline="-25000" dirty="0"/>
                  <a:t>3</a:t>
                </a:r>
                <a:r>
                  <a:rPr lang="en-US" dirty="0"/>
                  <a:t> = 3.39961 – 7.69501(sugar) – 3.93923(milk)</a:t>
                </a:r>
              </a:p>
              <a:p>
                <a:r>
                  <a:rPr lang="en-US" dirty="0"/>
                  <a:t>	Activation function: f(z</a:t>
                </a:r>
                <a:r>
                  <a:rPr lang="en-US" baseline="-25000" dirty="0"/>
                  <a:t>3</a:t>
                </a:r>
                <a:r>
                  <a:rPr lang="en-US" dirty="0"/>
                  <a:t>) = </a:t>
                </a:r>
                <a14:m>
                  <m:oMath xmlns:m="http://schemas.openxmlformats.org/officeDocument/2006/math">
                    <m:f>
                      <m:fPr>
                        <m:ctrlPr>
                          <a:rPr lang="en-US" sz="200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(1+</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m:t>
                            </m:r>
                            <m:r>
                              <a:rPr lang="en-US" sz="2000" b="0" i="1" smtClean="0">
                                <a:latin typeface="Cambria Math" panose="02040503050406030204" pitchFamily="18" charset="0"/>
                              </a:rPr>
                              <m:t>𝑧</m:t>
                            </m:r>
                            <m:r>
                              <a:rPr lang="en-US" sz="2000" b="0" i="1" baseline="-25000" smtClean="0">
                                <a:latin typeface="Cambria Math" panose="02040503050406030204" pitchFamily="18" charset="0"/>
                              </a:rPr>
                              <m:t>3</m:t>
                            </m:r>
                          </m:sup>
                        </m:sSup>
                        <m:r>
                          <a:rPr lang="en-US" sz="2000" b="0" i="1" smtClean="0">
                            <a:latin typeface="Cambria Math" panose="02040503050406030204" pitchFamily="18" charset="0"/>
                          </a:rPr>
                          <m:t>)</m:t>
                        </m:r>
                      </m:den>
                    </m:f>
                  </m:oMath>
                </a14:m>
                <a:endParaRPr lang="en-US" dirty="0"/>
              </a:p>
            </p:txBody>
          </p:sp>
        </mc:Choice>
        <mc:Fallback xmlns="">
          <p:sp>
            <p:nvSpPr>
              <p:cNvPr id="8" name="TextBox 7"/>
              <p:cNvSpPr txBox="1">
                <a:spLocks noRot="1" noChangeAspect="1" noMove="1" noResize="1" noEditPoints="1" noAdjustHandles="1" noChangeArrowheads="1" noChangeShapeType="1" noTextEdit="1"/>
              </p:cNvSpPr>
              <p:nvPr/>
            </p:nvSpPr>
            <p:spPr>
              <a:xfrm>
                <a:off x="418573" y="3952600"/>
                <a:ext cx="4796698" cy="1029962"/>
              </a:xfrm>
              <a:prstGeom prst="rect">
                <a:avLst/>
              </a:prstGeom>
              <a:blipFill rotWithShape="0">
                <a:blip r:embed="rId5"/>
                <a:stretch>
                  <a:fillRect l="-3050" t="-7692" r="-1525" b="-828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418573" y="5221357"/>
                <a:ext cx="7155050" cy="1029962"/>
              </a:xfrm>
              <a:prstGeom prst="rect">
                <a:avLst/>
              </a:prstGeom>
              <a:noFill/>
            </p:spPr>
            <p:txBody>
              <a:bodyPr wrap="square" lIns="0" tIns="0" rIns="0" bIns="0" rtlCol="0">
                <a:spAutoFit/>
              </a:bodyPr>
              <a:lstStyle/>
              <a:p>
                <a:r>
                  <a:rPr lang="en-US" dirty="0"/>
                  <a:t>Output node: </a:t>
                </a:r>
              </a:p>
              <a:p>
                <a:r>
                  <a:rPr lang="en-US" dirty="0"/>
                  <a:t>	z</a:t>
                </a:r>
                <a:r>
                  <a:rPr lang="en-US" baseline="-25000" dirty="0"/>
                  <a:t>4</a:t>
                </a:r>
                <a:r>
                  <a:rPr lang="en-US" dirty="0"/>
                  <a:t> = 8.97427 – 9.41377[f(z</a:t>
                </a:r>
                <a:r>
                  <a:rPr lang="en-US" baseline="-25000" dirty="0"/>
                  <a:t>1</a:t>
                </a:r>
                <a:r>
                  <a:rPr lang="en-US" dirty="0"/>
                  <a:t>)] – 9.70058[f(z</a:t>
                </a:r>
                <a:r>
                  <a:rPr lang="en-US" baseline="-25000" dirty="0"/>
                  <a:t>2</a:t>
                </a:r>
                <a:r>
                  <a:rPr lang="en-US" dirty="0"/>
                  <a:t>)] – 9.34953[f(z</a:t>
                </a:r>
                <a:r>
                  <a:rPr lang="en-US" baseline="-25000" dirty="0"/>
                  <a:t>3</a:t>
                </a:r>
                <a:r>
                  <a:rPr lang="en-US" dirty="0"/>
                  <a:t>)]</a:t>
                </a:r>
              </a:p>
              <a:p>
                <a:r>
                  <a:rPr lang="en-US" dirty="0"/>
                  <a:t>	Activation function: f(z</a:t>
                </a:r>
                <a:r>
                  <a:rPr lang="en-US" baseline="-25000" dirty="0"/>
                  <a:t>4</a:t>
                </a:r>
                <a:r>
                  <a:rPr lang="en-US" dirty="0"/>
                  <a:t>) = </a:t>
                </a:r>
                <a14:m>
                  <m:oMath xmlns:m="http://schemas.openxmlformats.org/officeDocument/2006/math">
                    <m:f>
                      <m:fPr>
                        <m:ctrlPr>
                          <a:rPr lang="en-US" sz="200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(1+</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m:t>
                            </m:r>
                            <m:r>
                              <a:rPr lang="en-US" sz="2000" b="0" i="1" smtClean="0">
                                <a:latin typeface="Cambria Math" panose="02040503050406030204" pitchFamily="18" charset="0"/>
                              </a:rPr>
                              <m:t>𝑧</m:t>
                            </m:r>
                            <m:r>
                              <a:rPr lang="en-US" sz="2000" b="0" i="1" baseline="-25000" smtClean="0">
                                <a:latin typeface="Cambria Math" panose="02040503050406030204" pitchFamily="18" charset="0"/>
                              </a:rPr>
                              <m:t>4</m:t>
                            </m:r>
                          </m:sup>
                        </m:sSup>
                        <m:r>
                          <a:rPr lang="en-US" sz="2000" b="0" i="1" smtClean="0">
                            <a:latin typeface="Cambria Math" panose="02040503050406030204" pitchFamily="18" charset="0"/>
                          </a:rPr>
                          <m:t>)</m:t>
                        </m:r>
                      </m:den>
                    </m:f>
                  </m:oMath>
                </a14:m>
                <a:endParaRPr lang="en-US" dirty="0"/>
              </a:p>
            </p:txBody>
          </p:sp>
        </mc:Choice>
        <mc:Fallback xmlns="">
          <p:sp>
            <p:nvSpPr>
              <p:cNvPr id="9" name="TextBox 8"/>
              <p:cNvSpPr txBox="1">
                <a:spLocks noRot="1" noChangeAspect="1" noMove="1" noResize="1" noEditPoints="1" noAdjustHandles="1" noChangeArrowheads="1" noChangeShapeType="1" noTextEdit="1"/>
              </p:cNvSpPr>
              <p:nvPr/>
            </p:nvSpPr>
            <p:spPr>
              <a:xfrm>
                <a:off x="418573" y="5221357"/>
                <a:ext cx="7155050" cy="1029962"/>
              </a:xfrm>
              <a:prstGeom prst="rect">
                <a:avLst/>
              </a:prstGeom>
              <a:blipFill rotWithShape="0">
                <a:blip r:embed="rId6"/>
                <a:stretch>
                  <a:fillRect l="-2046" t="-7738" b="-8929"/>
                </a:stretch>
              </a:blipFill>
            </p:spPr>
            <p:txBody>
              <a:bodyPr/>
              <a:lstStyle/>
              <a:p>
                <a:r>
                  <a:rPr lang="en-US">
                    <a:noFill/>
                  </a:rPr>
                  <a:t> </a:t>
                </a:r>
              </a:p>
            </p:txBody>
          </p:sp>
        </mc:Fallback>
      </mc:AlternateContent>
    </p:spTree>
    <p:extLst>
      <p:ext uri="{BB962C8B-B14F-4D97-AF65-F5344CB8AC3E}">
        <p14:creationId xmlns:p14="http://schemas.microsoft.com/office/powerpoint/2010/main" val="217818305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1991" y="229580"/>
            <a:ext cx="8229600" cy="1143000"/>
          </a:xfrm>
        </p:spPr>
        <p:txBody>
          <a:bodyPr>
            <a:normAutofit fontScale="90000"/>
          </a:bodyPr>
          <a:lstStyle/>
          <a:p>
            <a:r>
              <a:rPr lang="en-US" dirty="0">
                <a:solidFill>
                  <a:srgbClr val="FF0000"/>
                </a:solidFill>
              </a:rPr>
              <a:t>ctt.m1$net.result </a:t>
            </a:r>
            <a:r>
              <a:rPr lang="en-US" dirty="0"/>
              <a:t>shows the model predicted value for each cases in the trainset</a:t>
            </a:r>
          </a:p>
        </p:txBody>
      </p:sp>
      <p:sp>
        <p:nvSpPr>
          <p:cNvPr id="3" name="Content Placeholder 2"/>
          <p:cNvSpPr>
            <a:spLocks noGrp="1"/>
          </p:cNvSpPr>
          <p:nvPr>
            <p:ph idx="1"/>
          </p:nvPr>
        </p:nvSpPr>
        <p:spPr>
          <a:xfrm>
            <a:off x="801289" y="4675478"/>
            <a:ext cx="7543801" cy="1280821"/>
          </a:xfrm>
        </p:spPr>
        <p:txBody>
          <a:bodyPr>
            <a:normAutofit/>
          </a:bodyPr>
          <a:lstStyle/>
          <a:p>
            <a:r>
              <a:rPr lang="en-US" dirty="0"/>
              <a:t> Q: What's the meaning of these numbers?</a:t>
            </a:r>
          </a:p>
          <a:p>
            <a:r>
              <a:rPr lang="en-US" dirty="0"/>
              <a:t> Ans: Logistic function values that serve as P( Y = 1) for each of the 7 cases in the trainset.</a:t>
            </a:r>
          </a:p>
        </p:txBody>
      </p:sp>
      <p:sp>
        <p:nvSpPr>
          <p:cNvPr id="4" name="Slide Number Placeholder 3"/>
          <p:cNvSpPr>
            <a:spLocks noGrp="1"/>
          </p:cNvSpPr>
          <p:nvPr>
            <p:ph type="sldNum" sz="quarter" idx="12"/>
          </p:nvPr>
        </p:nvSpPr>
        <p:spPr/>
        <p:txBody>
          <a:bodyPr/>
          <a:lstStyle/>
          <a:p>
            <a:fld id="{6113E31D-E2AB-40D1-8B51-AFA5AFEF393A}" type="slidenum">
              <a:rPr lang="en-US" smtClean="0"/>
              <a:t>61</a:t>
            </a:fld>
            <a:endParaRPr lang="en-US" dirty="0"/>
          </a:p>
        </p:txBody>
      </p:sp>
      <p:pic>
        <p:nvPicPr>
          <p:cNvPr id="5" name="Picture 4"/>
          <p:cNvPicPr>
            <a:picLocks noChangeAspect="1"/>
          </p:cNvPicPr>
          <p:nvPr/>
        </p:nvPicPr>
        <p:blipFill>
          <a:blip r:embed="rId2"/>
          <a:stretch>
            <a:fillRect/>
          </a:stretch>
        </p:blipFill>
        <p:spPr>
          <a:xfrm>
            <a:off x="3045228" y="1384301"/>
            <a:ext cx="2842809" cy="2932112"/>
          </a:xfrm>
          <a:prstGeom prst="rect">
            <a:avLst/>
          </a:prstGeom>
        </p:spPr>
      </p:pic>
      <p:pic>
        <p:nvPicPr>
          <p:cNvPr id="6" name="Picture 5">
            <a:extLst>
              <a:ext uri="{FF2B5EF4-FFF2-40B4-BE49-F238E27FC236}">
                <a16:creationId xmlns:a16="http://schemas.microsoft.com/office/drawing/2014/main" id="{9D958EFB-70D5-4C4B-842F-00FC600176A3}"/>
              </a:ext>
            </a:extLst>
          </p:cNvPr>
          <p:cNvPicPr>
            <a:picLocks noChangeAspect="1"/>
          </p:cNvPicPr>
          <p:nvPr/>
        </p:nvPicPr>
        <p:blipFill>
          <a:blip r:embed="rId3"/>
          <a:stretch>
            <a:fillRect/>
          </a:stretch>
        </p:blipFill>
        <p:spPr>
          <a:xfrm>
            <a:off x="6868007" y="1316869"/>
            <a:ext cx="966186" cy="3066976"/>
          </a:xfrm>
          <a:prstGeom prst="rect">
            <a:avLst/>
          </a:prstGeom>
        </p:spPr>
      </p:pic>
    </p:spTree>
    <p:extLst>
      <p:ext uri="{BB962C8B-B14F-4D97-AF65-F5344CB8AC3E}">
        <p14:creationId xmlns:p14="http://schemas.microsoft.com/office/powerpoint/2010/main" val="343646661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00"/>
                </a:solidFill>
              </a:rPr>
              <a:t>ctt.m1$result.matrix</a:t>
            </a:r>
            <a:r>
              <a:rPr lang="en-US" dirty="0"/>
              <a:t> shows summary of results and final weights in all the paths.</a:t>
            </a:r>
          </a:p>
        </p:txBody>
      </p:sp>
      <p:sp>
        <p:nvSpPr>
          <p:cNvPr id="4" name="Slide Number Placeholder 3"/>
          <p:cNvSpPr>
            <a:spLocks noGrp="1"/>
          </p:cNvSpPr>
          <p:nvPr>
            <p:ph type="sldNum" sz="quarter" idx="12"/>
          </p:nvPr>
        </p:nvSpPr>
        <p:spPr/>
        <p:txBody>
          <a:bodyPr/>
          <a:lstStyle/>
          <a:p>
            <a:fld id="{6113E31D-E2AB-40D1-8B51-AFA5AFEF393A}" type="slidenum">
              <a:rPr lang="en-US" smtClean="0"/>
              <a:t>62</a:t>
            </a:fld>
            <a:endParaRPr lang="en-US" dirty="0"/>
          </a:p>
        </p:txBody>
      </p:sp>
      <p:pic>
        <p:nvPicPr>
          <p:cNvPr id="5" name="Picture 4"/>
          <p:cNvPicPr>
            <a:picLocks noChangeAspect="1"/>
          </p:cNvPicPr>
          <p:nvPr/>
        </p:nvPicPr>
        <p:blipFill>
          <a:blip r:embed="rId2"/>
          <a:stretch>
            <a:fillRect/>
          </a:stretch>
        </p:blipFill>
        <p:spPr>
          <a:xfrm>
            <a:off x="2426466" y="1793738"/>
            <a:ext cx="4126734" cy="3934530"/>
          </a:xfrm>
          <a:prstGeom prst="rect">
            <a:avLst/>
          </a:prstGeom>
        </p:spPr>
      </p:pic>
      <p:sp>
        <p:nvSpPr>
          <p:cNvPr id="6" name="TextBox 5"/>
          <p:cNvSpPr txBox="1"/>
          <p:nvPr/>
        </p:nvSpPr>
        <p:spPr>
          <a:xfrm>
            <a:off x="2350267" y="6003002"/>
            <a:ext cx="5003800" cy="381000"/>
          </a:xfrm>
          <a:prstGeom prst="rect">
            <a:avLst/>
          </a:prstGeom>
          <a:noFill/>
        </p:spPr>
        <p:txBody>
          <a:bodyPr wrap="square" rtlCol="0">
            <a:spAutoFit/>
          </a:bodyPr>
          <a:lstStyle/>
          <a:p>
            <a:r>
              <a:rPr lang="en-US" dirty="0"/>
              <a:t>Note: Bias node is aka Intercept node.</a:t>
            </a:r>
          </a:p>
        </p:txBody>
      </p:sp>
    </p:spTree>
    <p:extLst>
      <p:ext uri="{BB962C8B-B14F-4D97-AF65-F5344CB8AC3E}">
        <p14:creationId xmlns:p14="http://schemas.microsoft.com/office/powerpoint/2010/main" val="402361241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5281" y="135006"/>
            <a:ext cx="8229600" cy="1143000"/>
          </a:xfrm>
        </p:spPr>
        <p:txBody>
          <a:bodyPr>
            <a:normAutofit/>
          </a:bodyPr>
          <a:lstStyle/>
          <a:p>
            <a:r>
              <a:rPr lang="en-US" sz="2800" dirty="0"/>
              <a:t>Demo: </a:t>
            </a:r>
            <a:r>
              <a:rPr lang="en-US" sz="2800" dirty="0" err="1"/>
              <a:t>Infert</a:t>
            </a:r>
            <a:r>
              <a:rPr lang="en-US" sz="2800" dirty="0"/>
              <a:t> dataset in Base R (248 observations)</a:t>
            </a:r>
          </a:p>
        </p:txBody>
      </p:sp>
      <p:sp>
        <p:nvSpPr>
          <p:cNvPr id="5" name="Content Placeholder 4"/>
          <p:cNvSpPr>
            <a:spLocks noGrp="1"/>
          </p:cNvSpPr>
          <p:nvPr>
            <p:ph idx="1"/>
          </p:nvPr>
        </p:nvSpPr>
        <p:spPr>
          <a:xfrm>
            <a:off x="801289" y="5059680"/>
            <a:ext cx="7543801" cy="1188105"/>
          </a:xfrm>
        </p:spPr>
        <p:txBody>
          <a:bodyPr>
            <a:normAutofit fontScale="77500" lnSpcReduction="20000"/>
          </a:bodyPr>
          <a:lstStyle/>
          <a:p>
            <a:r>
              <a:rPr lang="en-US" dirty="0"/>
              <a:t> Source: </a:t>
            </a:r>
            <a:r>
              <a:rPr lang="en-US" dirty="0" err="1"/>
              <a:t>infert.R</a:t>
            </a:r>
            <a:endParaRPr lang="en-US" dirty="0"/>
          </a:p>
          <a:p>
            <a:r>
              <a:rPr lang="en-US" dirty="0"/>
              <a:t> ?</a:t>
            </a:r>
            <a:r>
              <a:rPr lang="en-US" dirty="0" err="1"/>
              <a:t>infert</a:t>
            </a:r>
            <a:r>
              <a:rPr lang="en-US" dirty="0"/>
              <a:t> to view documentation</a:t>
            </a:r>
          </a:p>
          <a:p>
            <a:r>
              <a:rPr lang="en-US" dirty="0"/>
              <a:t> Objective: Predict Infertility risk based on age, births and abortions.</a:t>
            </a:r>
          </a:p>
        </p:txBody>
      </p:sp>
      <p:sp>
        <p:nvSpPr>
          <p:cNvPr id="4" name="Slide Number Placeholder 3"/>
          <p:cNvSpPr>
            <a:spLocks noGrp="1"/>
          </p:cNvSpPr>
          <p:nvPr>
            <p:ph type="sldNum" sz="quarter" idx="12"/>
          </p:nvPr>
        </p:nvSpPr>
        <p:spPr/>
        <p:txBody>
          <a:bodyPr/>
          <a:lstStyle/>
          <a:p>
            <a:fld id="{6113E31D-E2AB-40D1-8B51-AFA5AFEF393A}" type="slidenum">
              <a:rPr lang="en-US" smtClean="0"/>
              <a:t>63</a:t>
            </a:fld>
            <a:endParaRPr lang="en-US" dirty="0"/>
          </a:p>
        </p:txBody>
      </p:sp>
      <p:pic>
        <p:nvPicPr>
          <p:cNvPr id="3" name="Picture 2"/>
          <p:cNvPicPr>
            <a:picLocks noChangeAspect="1"/>
          </p:cNvPicPr>
          <p:nvPr/>
        </p:nvPicPr>
        <p:blipFill>
          <a:blip r:embed="rId2"/>
          <a:stretch>
            <a:fillRect/>
          </a:stretch>
        </p:blipFill>
        <p:spPr>
          <a:xfrm>
            <a:off x="801289" y="2045746"/>
            <a:ext cx="6787892" cy="2510790"/>
          </a:xfrm>
          <a:prstGeom prst="rect">
            <a:avLst/>
          </a:prstGeom>
        </p:spPr>
      </p:pic>
      <p:sp>
        <p:nvSpPr>
          <p:cNvPr id="7" name="TextBox 6"/>
          <p:cNvSpPr txBox="1"/>
          <p:nvPr/>
        </p:nvSpPr>
        <p:spPr>
          <a:xfrm>
            <a:off x="3459480" y="1134819"/>
            <a:ext cx="1798320" cy="646331"/>
          </a:xfrm>
          <a:prstGeom prst="rect">
            <a:avLst/>
          </a:prstGeom>
          <a:noFill/>
        </p:spPr>
        <p:txBody>
          <a:bodyPr wrap="square" rtlCol="0">
            <a:spAutoFit/>
          </a:bodyPr>
          <a:lstStyle/>
          <a:p>
            <a:r>
              <a:rPr lang="en-US" dirty="0"/>
              <a:t>1: Infertile; </a:t>
            </a:r>
          </a:p>
          <a:p>
            <a:r>
              <a:rPr lang="en-US" dirty="0"/>
              <a:t>0: Not infertile.</a:t>
            </a:r>
          </a:p>
        </p:txBody>
      </p:sp>
      <p:cxnSp>
        <p:nvCxnSpPr>
          <p:cNvPr id="9" name="Straight Connector 8"/>
          <p:cNvCxnSpPr>
            <a:stCxn id="3" idx="0"/>
          </p:cNvCxnSpPr>
          <p:nvPr/>
        </p:nvCxnSpPr>
        <p:spPr>
          <a:xfrm flipV="1">
            <a:off x="4195235" y="1781150"/>
            <a:ext cx="0" cy="264596"/>
          </a:xfrm>
          <a:prstGeom prst="line">
            <a:avLst/>
          </a:prstGeom>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2396916" y="1205214"/>
            <a:ext cx="975360" cy="646331"/>
          </a:xfrm>
          <a:prstGeom prst="rect">
            <a:avLst/>
          </a:prstGeom>
          <a:noFill/>
        </p:spPr>
        <p:txBody>
          <a:bodyPr wrap="square" rtlCol="0">
            <a:spAutoFit/>
          </a:bodyPr>
          <a:lstStyle/>
          <a:p>
            <a:r>
              <a:rPr lang="en-US" dirty="0"/>
              <a:t>Num of births</a:t>
            </a:r>
          </a:p>
        </p:txBody>
      </p:sp>
      <p:cxnSp>
        <p:nvCxnSpPr>
          <p:cNvPr id="13" name="Straight Connector 12"/>
          <p:cNvCxnSpPr/>
          <p:nvPr/>
        </p:nvCxnSpPr>
        <p:spPr>
          <a:xfrm flipV="1">
            <a:off x="2747435" y="1826870"/>
            <a:ext cx="0" cy="264596"/>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433231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4EB224-F1CF-4574-ABC9-E0C77FCAE7AF}"/>
              </a:ext>
            </a:extLst>
          </p:cNvPr>
          <p:cNvSpPr>
            <a:spLocks noGrp="1"/>
          </p:cNvSpPr>
          <p:nvPr>
            <p:ph type="title"/>
          </p:nvPr>
        </p:nvSpPr>
        <p:spPr/>
        <p:txBody>
          <a:bodyPr/>
          <a:lstStyle/>
          <a:p>
            <a:r>
              <a:rPr lang="en-US" dirty="0"/>
              <a:t>Normalization of input age and parity</a:t>
            </a:r>
            <a:endParaRPr lang="en-SG" dirty="0"/>
          </a:p>
        </p:txBody>
      </p:sp>
      <p:pic>
        <p:nvPicPr>
          <p:cNvPr id="4" name="Picture 3">
            <a:extLst>
              <a:ext uri="{FF2B5EF4-FFF2-40B4-BE49-F238E27FC236}">
                <a16:creationId xmlns:a16="http://schemas.microsoft.com/office/drawing/2014/main" id="{56983B2E-39BC-4555-879A-A769FEE66FAB}"/>
              </a:ext>
            </a:extLst>
          </p:cNvPr>
          <p:cNvPicPr>
            <a:picLocks noChangeAspect="1"/>
          </p:cNvPicPr>
          <p:nvPr/>
        </p:nvPicPr>
        <p:blipFill>
          <a:blip r:embed="rId2"/>
          <a:stretch>
            <a:fillRect/>
          </a:stretch>
        </p:blipFill>
        <p:spPr>
          <a:xfrm>
            <a:off x="297951" y="1861796"/>
            <a:ext cx="8311793" cy="445564"/>
          </a:xfrm>
          <a:prstGeom prst="rect">
            <a:avLst/>
          </a:prstGeom>
        </p:spPr>
      </p:pic>
      <p:pic>
        <p:nvPicPr>
          <p:cNvPr id="5" name="Picture 4">
            <a:extLst>
              <a:ext uri="{FF2B5EF4-FFF2-40B4-BE49-F238E27FC236}">
                <a16:creationId xmlns:a16="http://schemas.microsoft.com/office/drawing/2014/main" id="{FEE2A127-60FC-4C35-8C4D-F5E09F30921D}"/>
              </a:ext>
            </a:extLst>
          </p:cNvPr>
          <p:cNvPicPr>
            <a:picLocks noChangeAspect="1"/>
          </p:cNvPicPr>
          <p:nvPr/>
        </p:nvPicPr>
        <p:blipFill>
          <a:blip r:embed="rId3"/>
          <a:stretch>
            <a:fillRect/>
          </a:stretch>
        </p:blipFill>
        <p:spPr>
          <a:xfrm>
            <a:off x="6276761" y="2654372"/>
            <a:ext cx="1809750" cy="4076700"/>
          </a:xfrm>
          <a:prstGeom prst="rect">
            <a:avLst/>
          </a:prstGeom>
        </p:spPr>
      </p:pic>
      <p:pic>
        <p:nvPicPr>
          <p:cNvPr id="6" name="Picture 5">
            <a:extLst>
              <a:ext uri="{FF2B5EF4-FFF2-40B4-BE49-F238E27FC236}">
                <a16:creationId xmlns:a16="http://schemas.microsoft.com/office/drawing/2014/main" id="{54979E79-BF7D-4AD7-AA70-CF456711EA1A}"/>
              </a:ext>
            </a:extLst>
          </p:cNvPr>
          <p:cNvPicPr>
            <a:picLocks noChangeAspect="1"/>
          </p:cNvPicPr>
          <p:nvPr/>
        </p:nvPicPr>
        <p:blipFill>
          <a:blip r:embed="rId4"/>
          <a:stretch>
            <a:fillRect/>
          </a:stretch>
        </p:blipFill>
        <p:spPr>
          <a:xfrm>
            <a:off x="2167152" y="2654372"/>
            <a:ext cx="1400175" cy="4048125"/>
          </a:xfrm>
          <a:prstGeom prst="rect">
            <a:avLst/>
          </a:prstGeom>
        </p:spPr>
      </p:pic>
      <p:cxnSp>
        <p:nvCxnSpPr>
          <p:cNvPr id="8" name="Straight Arrow Connector 7">
            <a:extLst>
              <a:ext uri="{FF2B5EF4-FFF2-40B4-BE49-F238E27FC236}">
                <a16:creationId xmlns:a16="http://schemas.microsoft.com/office/drawing/2014/main" id="{B6B79DD2-3C8E-458E-9925-4DE3D01179CA}"/>
              </a:ext>
            </a:extLst>
          </p:cNvPr>
          <p:cNvCxnSpPr/>
          <p:nvPr/>
        </p:nvCxnSpPr>
        <p:spPr>
          <a:xfrm>
            <a:off x="4572000" y="4150760"/>
            <a:ext cx="1253447"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6497974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4EB224-F1CF-4574-ABC9-E0C77FCAE7AF}"/>
              </a:ext>
            </a:extLst>
          </p:cNvPr>
          <p:cNvSpPr>
            <a:spLocks noGrp="1"/>
          </p:cNvSpPr>
          <p:nvPr>
            <p:ph type="title"/>
          </p:nvPr>
        </p:nvSpPr>
        <p:spPr/>
        <p:txBody>
          <a:bodyPr/>
          <a:lstStyle/>
          <a:p>
            <a:r>
              <a:rPr lang="en-US" dirty="0"/>
              <a:t>Create Dummy Variable for induce and spontaneous</a:t>
            </a:r>
            <a:endParaRPr lang="en-SG" dirty="0"/>
          </a:p>
        </p:txBody>
      </p:sp>
      <p:pic>
        <p:nvPicPr>
          <p:cNvPr id="3" name="Picture 2">
            <a:extLst>
              <a:ext uri="{FF2B5EF4-FFF2-40B4-BE49-F238E27FC236}">
                <a16:creationId xmlns:a16="http://schemas.microsoft.com/office/drawing/2014/main" id="{8EDAB41C-74F3-445B-B656-9A27CCA13C4B}"/>
              </a:ext>
            </a:extLst>
          </p:cNvPr>
          <p:cNvPicPr>
            <a:picLocks noChangeAspect="1"/>
          </p:cNvPicPr>
          <p:nvPr/>
        </p:nvPicPr>
        <p:blipFill>
          <a:blip r:embed="rId2"/>
          <a:stretch>
            <a:fillRect/>
          </a:stretch>
        </p:blipFill>
        <p:spPr>
          <a:xfrm>
            <a:off x="297951" y="2096317"/>
            <a:ext cx="7993295" cy="847774"/>
          </a:xfrm>
          <a:prstGeom prst="rect">
            <a:avLst/>
          </a:prstGeom>
        </p:spPr>
      </p:pic>
      <p:pic>
        <p:nvPicPr>
          <p:cNvPr id="7" name="Picture 6">
            <a:extLst>
              <a:ext uri="{FF2B5EF4-FFF2-40B4-BE49-F238E27FC236}">
                <a16:creationId xmlns:a16="http://schemas.microsoft.com/office/drawing/2014/main" id="{3CFBAC83-3F18-4C52-96E1-E221BE429D12}"/>
              </a:ext>
            </a:extLst>
          </p:cNvPr>
          <p:cNvPicPr>
            <a:picLocks noChangeAspect="1"/>
          </p:cNvPicPr>
          <p:nvPr/>
        </p:nvPicPr>
        <p:blipFill>
          <a:blip r:embed="rId3"/>
          <a:stretch>
            <a:fillRect/>
          </a:stretch>
        </p:blipFill>
        <p:spPr>
          <a:xfrm>
            <a:off x="1232524" y="3333776"/>
            <a:ext cx="1685337" cy="2507453"/>
          </a:xfrm>
          <a:prstGeom prst="rect">
            <a:avLst/>
          </a:prstGeom>
        </p:spPr>
      </p:pic>
      <p:pic>
        <p:nvPicPr>
          <p:cNvPr id="9" name="Picture 8">
            <a:extLst>
              <a:ext uri="{FF2B5EF4-FFF2-40B4-BE49-F238E27FC236}">
                <a16:creationId xmlns:a16="http://schemas.microsoft.com/office/drawing/2014/main" id="{42EE70DF-5D02-4B5D-9C2D-2B2CC79A8C16}"/>
              </a:ext>
            </a:extLst>
          </p:cNvPr>
          <p:cNvPicPr>
            <a:picLocks noChangeAspect="1"/>
          </p:cNvPicPr>
          <p:nvPr/>
        </p:nvPicPr>
        <p:blipFill>
          <a:blip r:embed="rId4"/>
          <a:stretch>
            <a:fillRect/>
          </a:stretch>
        </p:blipFill>
        <p:spPr>
          <a:xfrm>
            <a:off x="4905912" y="3325658"/>
            <a:ext cx="2640458" cy="2515571"/>
          </a:xfrm>
          <a:prstGeom prst="rect">
            <a:avLst/>
          </a:prstGeom>
        </p:spPr>
      </p:pic>
      <p:sp>
        <p:nvSpPr>
          <p:cNvPr id="10" name="Arrow: Right 9">
            <a:extLst>
              <a:ext uri="{FF2B5EF4-FFF2-40B4-BE49-F238E27FC236}">
                <a16:creationId xmlns:a16="http://schemas.microsoft.com/office/drawing/2014/main" id="{43161BF9-1BF2-49DA-8F94-E96E41F210E5}"/>
              </a:ext>
            </a:extLst>
          </p:cNvPr>
          <p:cNvSpPr/>
          <p:nvPr/>
        </p:nvSpPr>
        <p:spPr>
          <a:xfrm>
            <a:off x="3422682" y="4367685"/>
            <a:ext cx="978408" cy="4846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102222908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D60D14-212A-49E1-8B71-04C2CFDDFBD3}"/>
              </a:ext>
            </a:extLst>
          </p:cNvPr>
          <p:cNvSpPr>
            <a:spLocks noGrp="1"/>
          </p:cNvSpPr>
          <p:nvPr>
            <p:ph type="title"/>
          </p:nvPr>
        </p:nvSpPr>
        <p:spPr/>
        <p:txBody>
          <a:bodyPr/>
          <a:lstStyle/>
          <a:p>
            <a:r>
              <a:rPr lang="en-US" dirty="0" err="1"/>
              <a:t>Neuralnet</a:t>
            </a:r>
            <a:endParaRPr lang="en-SG" dirty="0"/>
          </a:p>
        </p:txBody>
      </p:sp>
      <p:pic>
        <p:nvPicPr>
          <p:cNvPr id="4" name="Picture 3">
            <a:extLst>
              <a:ext uri="{FF2B5EF4-FFF2-40B4-BE49-F238E27FC236}">
                <a16:creationId xmlns:a16="http://schemas.microsoft.com/office/drawing/2014/main" id="{A040EA00-E512-457D-A881-BC5D66C7D805}"/>
              </a:ext>
            </a:extLst>
          </p:cNvPr>
          <p:cNvPicPr>
            <a:picLocks noChangeAspect="1"/>
          </p:cNvPicPr>
          <p:nvPr/>
        </p:nvPicPr>
        <p:blipFill>
          <a:blip r:embed="rId2"/>
          <a:stretch>
            <a:fillRect/>
          </a:stretch>
        </p:blipFill>
        <p:spPr>
          <a:xfrm>
            <a:off x="369869" y="1973219"/>
            <a:ext cx="7880279" cy="725653"/>
          </a:xfrm>
          <a:prstGeom prst="rect">
            <a:avLst/>
          </a:prstGeom>
        </p:spPr>
      </p:pic>
      <p:cxnSp>
        <p:nvCxnSpPr>
          <p:cNvPr id="6" name="Straight Arrow Connector 5">
            <a:extLst>
              <a:ext uri="{FF2B5EF4-FFF2-40B4-BE49-F238E27FC236}">
                <a16:creationId xmlns:a16="http://schemas.microsoft.com/office/drawing/2014/main" id="{7A41629C-AF24-4924-B0E6-B19A8DC0546E}"/>
              </a:ext>
            </a:extLst>
          </p:cNvPr>
          <p:cNvCxnSpPr/>
          <p:nvPr/>
        </p:nvCxnSpPr>
        <p:spPr>
          <a:xfrm flipV="1">
            <a:off x="1715784" y="2609636"/>
            <a:ext cx="205483" cy="119180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 name="Straight Arrow Connector 7">
            <a:extLst>
              <a:ext uri="{FF2B5EF4-FFF2-40B4-BE49-F238E27FC236}">
                <a16:creationId xmlns:a16="http://schemas.microsoft.com/office/drawing/2014/main" id="{DBEED209-0A51-41C1-A7DD-BC528C390FC6}"/>
              </a:ext>
            </a:extLst>
          </p:cNvPr>
          <p:cNvCxnSpPr/>
          <p:nvPr/>
        </p:nvCxnSpPr>
        <p:spPr>
          <a:xfrm flipH="1" flipV="1">
            <a:off x="7438490" y="2609636"/>
            <a:ext cx="482885" cy="126372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5CCE70F1-7D5E-443E-B330-ED61E9F827F1}"/>
              </a:ext>
            </a:extLst>
          </p:cNvPr>
          <p:cNvCxnSpPr/>
          <p:nvPr/>
        </p:nvCxnSpPr>
        <p:spPr>
          <a:xfrm flipH="1" flipV="1">
            <a:off x="5650787" y="2609636"/>
            <a:ext cx="482885" cy="126372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4232297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E834901-910D-4A70-BDD3-F3F272E84BF4}"/>
              </a:ext>
            </a:extLst>
          </p:cNvPr>
          <p:cNvPicPr>
            <a:picLocks noChangeAspect="1"/>
          </p:cNvPicPr>
          <p:nvPr/>
        </p:nvPicPr>
        <p:blipFill>
          <a:blip r:embed="rId2"/>
          <a:stretch>
            <a:fillRect/>
          </a:stretch>
        </p:blipFill>
        <p:spPr>
          <a:xfrm>
            <a:off x="1736573" y="719994"/>
            <a:ext cx="5034096" cy="4956478"/>
          </a:xfrm>
          <a:prstGeom prst="rect">
            <a:avLst/>
          </a:prstGeom>
        </p:spPr>
      </p:pic>
    </p:spTree>
    <p:extLst>
      <p:ext uri="{BB962C8B-B14F-4D97-AF65-F5344CB8AC3E}">
        <p14:creationId xmlns:p14="http://schemas.microsoft.com/office/powerpoint/2010/main" val="410806474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5BA436-DCE7-42D4-9DCA-13F9FECB5532}"/>
              </a:ext>
            </a:extLst>
          </p:cNvPr>
          <p:cNvSpPr>
            <a:spLocks noGrp="1"/>
          </p:cNvSpPr>
          <p:nvPr>
            <p:ph type="title"/>
          </p:nvPr>
        </p:nvSpPr>
        <p:spPr/>
        <p:txBody>
          <a:bodyPr/>
          <a:lstStyle/>
          <a:p>
            <a:r>
              <a:rPr lang="en-US" dirty="0"/>
              <a:t>Results</a:t>
            </a:r>
            <a:endParaRPr lang="en-SG" dirty="0"/>
          </a:p>
        </p:txBody>
      </p:sp>
      <p:pic>
        <p:nvPicPr>
          <p:cNvPr id="4" name="Content Placeholder 3">
            <a:extLst>
              <a:ext uri="{FF2B5EF4-FFF2-40B4-BE49-F238E27FC236}">
                <a16:creationId xmlns:a16="http://schemas.microsoft.com/office/drawing/2014/main" id="{A371F687-6858-4849-AA0D-56D417F79687}"/>
              </a:ext>
            </a:extLst>
          </p:cNvPr>
          <p:cNvPicPr>
            <a:picLocks noGrp="1" noChangeAspect="1"/>
          </p:cNvPicPr>
          <p:nvPr>
            <p:ph idx="1"/>
          </p:nvPr>
        </p:nvPicPr>
        <p:blipFill>
          <a:blip r:embed="rId2"/>
          <a:stretch>
            <a:fillRect/>
          </a:stretch>
        </p:blipFill>
        <p:spPr>
          <a:xfrm>
            <a:off x="800100" y="2435849"/>
            <a:ext cx="3771900" cy="2495550"/>
          </a:xfrm>
          <a:prstGeom prst="rect">
            <a:avLst/>
          </a:prstGeom>
        </p:spPr>
      </p:pic>
      <p:pic>
        <p:nvPicPr>
          <p:cNvPr id="5" name="Picture 4">
            <a:extLst>
              <a:ext uri="{FF2B5EF4-FFF2-40B4-BE49-F238E27FC236}">
                <a16:creationId xmlns:a16="http://schemas.microsoft.com/office/drawing/2014/main" id="{04AB6124-BCE6-4D1E-A867-0972E072F2C9}"/>
              </a:ext>
            </a:extLst>
          </p:cNvPr>
          <p:cNvPicPr>
            <a:picLocks noChangeAspect="1"/>
          </p:cNvPicPr>
          <p:nvPr/>
        </p:nvPicPr>
        <p:blipFill>
          <a:blip r:embed="rId3"/>
          <a:stretch>
            <a:fillRect/>
          </a:stretch>
        </p:blipFill>
        <p:spPr>
          <a:xfrm>
            <a:off x="4761838" y="2534988"/>
            <a:ext cx="3210430" cy="2396411"/>
          </a:xfrm>
          <a:prstGeom prst="rect">
            <a:avLst/>
          </a:prstGeom>
        </p:spPr>
      </p:pic>
    </p:spTree>
    <p:extLst>
      <p:ext uri="{BB962C8B-B14F-4D97-AF65-F5344CB8AC3E}">
        <p14:creationId xmlns:p14="http://schemas.microsoft.com/office/powerpoint/2010/main" val="76810418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5162E1-4536-4076-8EF2-D567F020081C}"/>
              </a:ext>
            </a:extLst>
          </p:cNvPr>
          <p:cNvSpPr>
            <a:spLocks noGrp="1"/>
          </p:cNvSpPr>
          <p:nvPr>
            <p:ph type="title"/>
          </p:nvPr>
        </p:nvSpPr>
        <p:spPr/>
        <p:txBody>
          <a:bodyPr/>
          <a:lstStyle/>
          <a:p>
            <a:r>
              <a:rPr lang="en-US" dirty="0"/>
              <a:t>Results</a:t>
            </a:r>
            <a:endParaRPr lang="en-SG" dirty="0"/>
          </a:p>
        </p:txBody>
      </p:sp>
      <p:pic>
        <p:nvPicPr>
          <p:cNvPr id="4" name="Picture 3">
            <a:extLst>
              <a:ext uri="{FF2B5EF4-FFF2-40B4-BE49-F238E27FC236}">
                <a16:creationId xmlns:a16="http://schemas.microsoft.com/office/drawing/2014/main" id="{9B464B30-D4B6-4339-92D9-7B57AEC74F69}"/>
              </a:ext>
            </a:extLst>
          </p:cNvPr>
          <p:cNvPicPr>
            <a:picLocks noChangeAspect="1"/>
          </p:cNvPicPr>
          <p:nvPr/>
        </p:nvPicPr>
        <p:blipFill>
          <a:blip r:embed="rId2"/>
          <a:stretch>
            <a:fillRect/>
          </a:stretch>
        </p:blipFill>
        <p:spPr>
          <a:xfrm>
            <a:off x="1613899" y="1797603"/>
            <a:ext cx="4724400" cy="4105275"/>
          </a:xfrm>
          <a:prstGeom prst="rect">
            <a:avLst/>
          </a:prstGeom>
        </p:spPr>
      </p:pic>
      <p:cxnSp>
        <p:nvCxnSpPr>
          <p:cNvPr id="6" name="Straight Arrow Connector 5">
            <a:extLst>
              <a:ext uri="{FF2B5EF4-FFF2-40B4-BE49-F238E27FC236}">
                <a16:creationId xmlns:a16="http://schemas.microsoft.com/office/drawing/2014/main" id="{83DE93F6-E053-45E0-819D-1304752BBCB9}"/>
              </a:ext>
            </a:extLst>
          </p:cNvPr>
          <p:cNvCxnSpPr/>
          <p:nvPr/>
        </p:nvCxnSpPr>
        <p:spPr>
          <a:xfrm flipH="1">
            <a:off x="5784351" y="1397285"/>
            <a:ext cx="1530849" cy="81165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7D970115-B4B2-4696-A20D-045A95D26C65}"/>
              </a:ext>
            </a:extLst>
          </p:cNvPr>
          <p:cNvSpPr txBox="1"/>
          <p:nvPr/>
        </p:nvSpPr>
        <p:spPr>
          <a:xfrm>
            <a:off x="6411074" y="945222"/>
            <a:ext cx="1558440" cy="369332"/>
          </a:xfrm>
          <a:prstGeom prst="rect">
            <a:avLst/>
          </a:prstGeom>
          <a:noFill/>
        </p:spPr>
        <p:txBody>
          <a:bodyPr wrap="none" rtlCol="0">
            <a:spAutoFit/>
          </a:bodyPr>
          <a:lstStyle/>
          <a:p>
            <a:r>
              <a:rPr lang="en-US" dirty="0"/>
              <a:t>114 out of 248</a:t>
            </a:r>
            <a:endParaRPr lang="en-SG" dirty="0"/>
          </a:p>
        </p:txBody>
      </p:sp>
    </p:spTree>
    <p:extLst>
      <p:ext uri="{BB962C8B-B14F-4D97-AF65-F5344CB8AC3E}">
        <p14:creationId xmlns:p14="http://schemas.microsoft.com/office/powerpoint/2010/main" val="13470259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A3F4CF-32FA-4ABD-B477-D2B85D0EE56B}"/>
              </a:ext>
            </a:extLst>
          </p:cNvPr>
          <p:cNvSpPr>
            <a:spLocks noGrp="1"/>
          </p:cNvSpPr>
          <p:nvPr>
            <p:ph type="title"/>
          </p:nvPr>
        </p:nvSpPr>
        <p:spPr/>
        <p:txBody>
          <a:bodyPr/>
          <a:lstStyle/>
          <a:p>
            <a:r>
              <a:rPr lang="en-SG" dirty="0"/>
              <a:t>Consultation</a:t>
            </a:r>
          </a:p>
        </p:txBody>
      </p:sp>
      <p:sp>
        <p:nvSpPr>
          <p:cNvPr id="3" name="Content Placeholder 2">
            <a:extLst>
              <a:ext uri="{FF2B5EF4-FFF2-40B4-BE49-F238E27FC236}">
                <a16:creationId xmlns:a16="http://schemas.microsoft.com/office/drawing/2014/main" id="{5EAF3C12-B94F-40D6-AAB3-D0D41E07DD17}"/>
              </a:ext>
            </a:extLst>
          </p:cNvPr>
          <p:cNvSpPr>
            <a:spLocks noGrp="1"/>
          </p:cNvSpPr>
          <p:nvPr>
            <p:ph idx="1"/>
          </p:nvPr>
        </p:nvSpPr>
        <p:spPr/>
        <p:txBody>
          <a:bodyPr/>
          <a:lstStyle/>
          <a:p>
            <a:r>
              <a:rPr lang="en-SG" dirty="0"/>
              <a:t>S3 B2 C110</a:t>
            </a:r>
          </a:p>
          <a:p>
            <a:r>
              <a:rPr lang="en-SG" dirty="0">
                <a:hlinkClick r:id="rId2"/>
              </a:rPr>
              <a:t>65148988/97905202/ttteoh@ntu.edu.sg</a:t>
            </a:r>
            <a:endParaRPr lang="en-SG" dirty="0"/>
          </a:p>
          <a:p>
            <a:r>
              <a:rPr lang="en-SG" dirty="0"/>
              <a:t>Wednesday 130pm to 330pm</a:t>
            </a:r>
          </a:p>
          <a:p>
            <a:r>
              <a:rPr lang="en-SG" dirty="0"/>
              <a:t>Optional (by Appointment)</a:t>
            </a:r>
          </a:p>
          <a:p>
            <a:pPr lvl="1"/>
            <a:r>
              <a:rPr lang="en-SG" dirty="0"/>
              <a:t>Tuesday 11am to 1pm</a:t>
            </a:r>
          </a:p>
          <a:p>
            <a:pPr lvl="1"/>
            <a:r>
              <a:rPr lang="en-SG" dirty="0"/>
              <a:t>Thursday 11am to 1pm</a:t>
            </a:r>
          </a:p>
          <a:p>
            <a:pPr lvl="1"/>
            <a:r>
              <a:rPr lang="en-SG" dirty="0"/>
              <a:t>Or any other timing</a:t>
            </a:r>
          </a:p>
        </p:txBody>
      </p:sp>
    </p:spTree>
    <p:extLst>
      <p:ext uri="{BB962C8B-B14F-4D97-AF65-F5344CB8AC3E}">
        <p14:creationId xmlns:p14="http://schemas.microsoft.com/office/powerpoint/2010/main" val="271225918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8B7241-8EF2-47F0-BEF8-080BA40AB04A}"/>
              </a:ext>
            </a:extLst>
          </p:cNvPr>
          <p:cNvSpPr>
            <a:spLocks noGrp="1"/>
          </p:cNvSpPr>
          <p:nvPr>
            <p:ph type="title"/>
          </p:nvPr>
        </p:nvSpPr>
        <p:spPr/>
        <p:txBody>
          <a:bodyPr/>
          <a:lstStyle/>
          <a:p>
            <a:r>
              <a:rPr lang="en-US" dirty="0"/>
              <a:t>Weight</a:t>
            </a:r>
            <a:endParaRPr lang="en-SG" dirty="0"/>
          </a:p>
        </p:txBody>
      </p:sp>
      <p:pic>
        <p:nvPicPr>
          <p:cNvPr id="4" name="Picture 3">
            <a:extLst>
              <a:ext uri="{FF2B5EF4-FFF2-40B4-BE49-F238E27FC236}">
                <a16:creationId xmlns:a16="http://schemas.microsoft.com/office/drawing/2014/main" id="{7ECE5267-C6B7-4A9B-A843-459C2D56873E}"/>
              </a:ext>
            </a:extLst>
          </p:cNvPr>
          <p:cNvPicPr>
            <a:picLocks noChangeAspect="1"/>
          </p:cNvPicPr>
          <p:nvPr/>
        </p:nvPicPr>
        <p:blipFill>
          <a:blip r:embed="rId2"/>
          <a:stretch>
            <a:fillRect/>
          </a:stretch>
        </p:blipFill>
        <p:spPr>
          <a:xfrm>
            <a:off x="568396" y="2596258"/>
            <a:ext cx="3219450" cy="2076450"/>
          </a:xfrm>
          <a:prstGeom prst="rect">
            <a:avLst/>
          </a:prstGeom>
        </p:spPr>
      </p:pic>
      <p:pic>
        <p:nvPicPr>
          <p:cNvPr id="5" name="Picture 4">
            <a:extLst>
              <a:ext uri="{FF2B5EF4-FFF2-40B4-BE49-F238E27FC236}">
                <a16:creationId xmlns:a16="http://schemas.microsoft.com/office/drawing/2014/main" id="{B3459E7B-7313-42AB-B00F-9A127CFDF51B}"/>
              </a:ext>
            </a:extLst>
          </p:cNvPr>
          <p:cNvPicPr>
            <a:picLocks noChangeAspect="1"/>
          </p:cNvPicPr>
          <p:nvPr/>
        </p:nvPicPr>
        <p:blipFill>
          <a:blip r:embed="rId3"/>
          <a:stretch>
            <a:fillRect/>
          </a:stretch>
        </p:blipFill>
        <p:spPr>
          <a:xfrm>
            <a:off x="4377031" y="1870700"/>
            <a:ext cx="4014613" cy="3952714"/>
          </a:xfrm>
          <a:prstGeom prst="rect">
            <a:avLst/>
          </a:prstGeom>
        </p:spPr>
      </p:pic>
      <p:cxnSp>
        <p:nvCxnSpPr>
          <p:cNvPr id="7" name="Straight Arrow Connector 6">
            <a:extLst>
              <a:ext uri="{FF2B5EF4-FFF2-40B4-BE49-F238E27FC236}">
                <a16:creationId xmlns:a16="http://schemas.microsoft.com/office/drawing/2014/main" id="{9C9986B4-34A4-4A65-A292-B957E394E325}"/>
              </a:ext>
            </a:extLst>
          </p:cNvPr>
          <p:cNvCxnSpPr/>
          <p:nvPr/>
        </p:nvCxnSpPr>
        <p:spPr>
          <a:xfrm flipV="1">
            <a:off x="2095928" y="2887038"/>
            <a:ext cx="4027470" cy="40069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0588333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0316D6-AFFE-48EB-99E6-49E018BBDE09}"/>
              </a:ext>
            </a:extLst>
          </p:cNvPr>
          <p:cNvSpPr>
            <a:spLocks noGrp="1"/>
          </p:cNvSpPr>
          <p:nvPr>
            <p:ph type="title"/>
          </p:nvPr>
        </p:nvSpPr>
        <p:spPr/>
        <p:txBody>
          <a:bodyPr/>
          <a:lstStyle/>
          <a:p>
            <a:r>
              <a:rPr lang="en-US" dirty="0"/>
              <a:t>Generalized Weight, why important?</a:t>
            </a:r>
            <a:endParaRPr lang="en-SG" dirty="0"/>
          </a:p>
        </p:txBody>
      </p:sp>
      <p:pic>
        <p:nvPicPr>
          <p:cNvPr id="4" name="Picture 3">
            <a:extLst>
              <a:ext uri="{FF2B5EF4-FFF2-40B4-BE49-F238E27FC236}">
                <a16:creationId xmlns:a16="http://schemas.microsoft.com/office/drawing/2014/main" id="{E417B528-7059-475C-BD70-C200B3FC84BD}"/>
              </a:ext>
            </a:extLst>
          </p:cNvPr>
          <p:cNvPicPr>
            <a:picLocks noChangeAspect="1"/>
          </p:cNvPicPr>
          <p:nvPr/>
        </p:nvPicPr>
        <p:blipFill>
          <a:blip r:embed="rId2"/>
          <a:stretch>
            <a:fillRect/>
          </a:stretch>
        </p:blipFill>
        <p:spPr>
          <a:xfrm>
            <a:off x="683231" y="2007759"/>
            <a:ext cx="6785483" cy="2842482"/>
          </a:xfrm>
          <a:prstGeom prst="rect">
            <a:avLst/>
          </a:prstGeom>
        </p:spPr>
      </p:pic>
      <p:sp>
        <p:nvSpPr>
          <p:cNvPr id="5" name="Right Brace 4">
            <a:extLst>
              <a:ext uri="{FF2B5EF4-FFF2-40B4-BE49-F238E27FC236}">
                <a16:creationId xmlns:a16="http://schemas.microsoft.com/office/drawing/2014/main" id="{4F0C68DA-B57F-4AA8-AD0A-10BFAC764CD1}"/>
              </a:ext>
            </a:extLst>
          </p:cNvPr>
          <p:cNvSpPr/>
          <p:nvPr/>
        </p:nvSpPr>
        <p:spPr>
          <a:xfrm>
            <a:off x="7541231" y="2298843"/>
            <a:ext cx="513708" cy="2551398"/>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SG"/>
          </a:p>
        </p:txBody>
      </p:sp>
      <p:sp>
        <p:nvSpPr>
          <p:cNvPr id="6" name="TextBox 5">
            <a:extLst>
              <a:ext uri="{FF2B5EF4-FFF2-40B4-BE49-F238E27FC236}">
                <a16:creationId xmlns:a16="http://schemas.microsoft.com/office/drawing/2014/main" id="{391B85DD-190D-48FF-A5E4-BD7B032BBF23}"/>
              </a:ext>
            </a:extLst>
          </p:cNvPr>
          <p:cNvSpPr txBox="1"/>
          <p:nvPr/>
        </p:nvSpPr>
        <p:spPr>
          <a:xfrm>
            <a:off x="7941363" y="3626240"/>
            <a:ext cx="1038811" cy="369332"/>
          </a:xfrm>
          <a:prstGeom prst="rect">
            <a:avLst/>
          </a:prstGeom>
          <a:noFill/>
        </p:spPr>
        <p:txBody>
          <a:bodyPr wrap="none" rtlCol="0">
            <a:spAutoFit/>
          </a:bodyPr>
          <a:lstStyle/>
          <a:p>
            <a:r>
              <a:rPr lang="en-US" dirty="0"/>
              <a:t>248 rows</a:t>
            </a:r>
            <a:endParaRPr lang="en-SG" dirty="0"/>
          </a:p>
        </p:txBody>
      </p:sp>
    </p:spTree>
    <p:extLst>
      <p:ext uri="{BB962C8B-B14F-4D97-AF65-F5344CB8AC3E}">
        <p14:creationId xmlns:p14="http://schemas.microsoft.com/office/powerpoint/2010/main" val="16415021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F39BF4-D715-4049-A75F-D47B46008B28}"/>
              </a:ext>
            </a:extLst>
          </p:cNvPr>
          <p:cNvSpPr>
            <a:spLocks noGrp="1"/>
          </p:cNvSpPr>
          <p:nvPr>
            <p:ph type="title"/>
          </p:nvPr>
        </p:nvSpPr>
        <p:spPr/>
        <p:txBody>
          <a:bodyPr>
            <a:normAutofit fontScale="90000"/>
          </a:bodyPr>
          <a:lstStyle/>
          <a:p>
            <a:r>
              <a:rPr lang="en-US" dirty="0"/>
              <a:t>What does this mean? Less spread the dot is better, less variance. Parity1 is good. Spontaneous 1 is no good.</a:t>
            </a:r>
            <a:endParaRPr lang="en-SG" dirty="0"/>
          </a:p>
        </p:txBody>
      </p:sp>
      <p:pic>
        <p:nvPicPr>
          <p:cNvPr id="4" name="Picture 3">
            <a:extLst>
              <a:ext uri="{FF2B5EF4-FFF2-40B4-BE49-F238E27FC236}">
                <a16:creationId xmlns:a16="http://schemas.microsoft.com/office/drawing/2014/main" id="{48F45283-E936-4E3F-AA15-38FD2E68998B}"/>
              </a:ext>
            </a:extLst>
          </p:cNvPr>
          <p:cNvPicPr>
            <a:picLocks noChangeAspect="1"/>
          </p:cNvPicPr>
          <p:nvPr/>
        </p:nvPicPr>
        <p:blipFill>
          <a:blip r:embed="rId2"/>
          <a:stretch>
            <a:fillRect/>
          </a:stretch>
        </p:blipFill>
        <p:spPr>
          <a:xfrm>
            <a:off x="901878" y="1968047"/>
            <a:ext cx="7340243" cy="3979836"/>
          </a:xfrm>
          <a:prstGeom prst="rect">
            <a:avLst/>
          </a:prstGeom>
        </p:spPr>
      </p:pic>
    </p:spTree>
    <p:extLst>
      <p:ext uri="{BB962C8B-B14F-4D97-AF65-F5344CB8AC3E}">
        <p14:creationId xmlns:p14="http://schemas.microsoft.com/office/powerpoint/2010/main" val="36448151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8A2006-4704-4D0A-858D-3A96C5D82EF5}"/>
              </a:ext>
            </a:extLst>
          </p:cNvPr>
          <p:cNvSpPr>
            <a:spLocks noGrp="1"/>
          </p:cNvSpPr>
          <p:nvPr>
            <p:ph type="title"/>
          </p:nvPr>
        </p:nvSpPr>
        <p:spPr/>
        <p:txBody>
          <a:bodyPr/>
          <a:lstStyle/>
          <a:p>
            <a:r>
              <a:rPr lang="en-US" dirty="0"/>
              <a:t>Prediction</a:t>
            </a:r>
            <a:endParaRPr lang="en-SG" dirty="0"/>
          </a:p>
        </p:txBody>
      </p:sp>
      <p:pic>
        <p:nvPicPr>
          <p:cNvPr id="5" name="Picture 4">
            <a:extLst>
              <a:ext uri="{FF2B5EF4-FFF2-40B4-BE49-F238E27FC236}">
                <a16:creationId xmlns:a16="http://schemas.microsoft.com/office/drawing/2014/main" id="{AB44102C-E4A8-4BB4-92AA-01145215E3F2}"/>
              </a:ext>
            </a:extLst>
          </p:cNvPr>
          <p:cNvPicPr>
            <a:picLocks noChangeAspect="1"/>
          </p:cNvPicPr>
          <p:nvPr/>
        </p:nvPicPr>
        <p:blipFill>
          <a:blip r:embed="rId2"/>
          <a:stretch>
            <a:fillRect/>
          </a:stretch>
        </p:blipFill>
        <p:spPr>
          <a:xfrm>
            <a:off x="203610" y="2576940"/>
            <a:ext cx="8181975" cy="2238375"/>
          </a:xfrm>
          <a:prstGeom prst="rect">
            <a:avLst/>
          </a:prstGeom>
        </p:spPr>
      </p:pic>
    </p:spTree>
    <p:extLst>
      <p:ext uri="{BB962C8B-B14F-4D97-AF65-F5344CB8AC3E}">
        <p14:creationId xmlns:p14="http://schemas.microsoft.com/office/powerpoint/2010/main" val="190930608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402E31-22D8-4B37-A8E0-8FBF7C3AA584}"/>
              </a:ext>
            </a:extLst>
          </p:cNvPr>
          <p:cNvSpPr>
            <a:spLocks noGrp="1"/>
          </p:cNvSpPr>
          <p:nvPr>
            <p:ph type="title"/>
          </p:nvPr>
        </p:nvSpPr>
        <p:spPr/>
        <p:txBody>
          <a:bodyPr/>
          <a:lstStyle/>
          <a:p>
            <a:r>
              <a:rPr lang="en-US" dirty="0"/>
              <a:t>Final Results</a:t>
            </a:r>
            <a:endParaRPr lang="en-SG" dirty="0"/>
          </a:p>
        </p:txBody>
      </p:sp>
      <p:pic>
        <p:nvPicPr>
          <p:cNvPr id="4" name="Picture 3">
            <a:extLst>
              <a:ext uri="{FF2B5EF4-FFF2-40B4-BE49-F238E27FC236}">
                <a16:creationId xmlns:a16="http://schemas.microsoft.com/office/drawing/2014/main" id="{BB0A7E05-3342-43FE-AB8B-78D9BEE59314}"/>
              </a:ext>
            </a:extLst>
          </p:cNvPr>
          <p:cNvPicPr>
            <a:picLocks noChangeAspect="1"/>
          </p:cNvPicPr>
          <p:nvPr/>
        </p:nvPicPr>
        <p:blipFill>
          <a:blip r:embed="rId2"/>
          <a:stretch>
            <a:fillRect/>
          </a:stretch>
        </p:blipFill>
        <p:spPr>
          <a:xfrm>
            <a:off x="298431" y="2311096"/>
            <a:ext cx="8001762" cy="2856805"/>
          </a:xfrm>
          <a:prstGeom prst="rect">
            <a:avLst/>
          </a:prstGeom>
        </p:spPr>
      </p:pic>
    </p:spTree>
    <p:extLst>
      <p:ext uri="{BB962C8B-B14F-4D97-AF65-F5344CB8AC3E}">
        <p14:creationId xmlns:p14="http://schemas.microsoft.com/office/powerpoint/2010/main" val="380833884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04501B-C3AB-4901-96D3-B9170D2A17F1}"/>
              </a:ext>
            </a:extLst>
          </p:cNvPr>
          <p:cNvSpPr>
            <a:spLocks noGrp="1"/>
          </p:cNvSpPr>
          <p:nvPr>
            <p:ph type="title"/>
          </p:nvPr>
        </p:nvSpPr>
        <p:spPr/>
        <p:txBody>
          <a:bodyPr/>
          <a:lstStyle/>
          <a:p>
            <a:r>
              <a:rPr lang="en-US" dirty="0"/>
              <a:t>Using </a:t>
            </a:r>
            <a:r>
              <a:rPr lang="en-US" dirty="0" err="1"/>
              <a:t>nnet</a:t>
            </a:r>
            <a:endParaRPr lang="en-SG" dirty="0"/>
          </a:p>
        </p:txBody>
      </p:sp>
      <p:pic>
        <p:nvPicPr>
          <p:cNvPr id="4" name="Picture 3">
            <a:extLst>
              <a:ext uri="{FF2B5EF4-FFF2-40B4-BE49-F238E27FC236}">
                <a16:creationId xmlns:a16="http://schemas.microsoft.com/office/drawing/2014/main" id="{3EA2A88A-7B0B-4682-A132-C79AF56CC916}"/>
              </a:ext>
            </a:extLst>
          </p:cNvPr>
          <p:cNvPicPr>
            <a:picLocks noChangeAspect="1"/>
          </p:cNvPicPr>
          <p:nvPr/>
        </p:nvPicPr>
        <p:blipFill>
          <a:blip r:embed="rId2"/>
          <a:stretch>
            <a:fillRect/>
          </a:stretch>
        </p:blipFill>
        <p:spPr>
          <a:xfrm>
            <a:off x="343061" y="1706632"/>
            <a:ext cx="7794073" cy="2581736"/>
          </a:xfrm>
          <a:prstGeom prst="rect">
            <a:avLst/>
          </a:prstGeom>
        </p:spPr>
      </p:pic>
      <p:pic>
        <p:nvPicPr>
          <p:cNvPr id="5" name="Picture 4">
            <a:extLst>
              <a:ext uri="{FF2B5EF4-FFF2-40B4-BE49-F238E27FC236}">
                <a16:creationId xmlns:a16="http://schemas.microsoft.com/office/drawing/2014/main" id="{38CD87C0-6E44-4454-9AA9-59961BC5BEBA}"/>
              </a:ext>
            </a:extLst>
          </p:cNvPr>
          <p:cNvPicPr>
            <a:picLocks noChangeAspect="1"/>
          </p:cNvPicPr>
          <p:nvPr/>
        </p:nvPicPr>
        <p:blipFill>
          <a:blip r:embed="rId3"/>
          <a:stretch>
            <a:fillRect/>
          </a:stretch>
        </p:blipFill>
        <p:spPr>
          <a:xfrm>
            <a:off x="6508624" y="4656068"/>
            <a:ext cx="1304925" cy="990600"/>
          </a:xfrm>
          <a:prstGeom prst="rect">
            <a:avLst/>
          </a:prstGeom>
        </p:spPr>
      </p:pic>
      <p:pic>
        <p:nvPicPr>
          <p:cNvPr id="6" name="Picture 5">
            <a:extLst>
              <a:ext uri="{FF2B5EF4-FFF2-40B4-BE49-F238E27FC236}">
                <a16:creationId xmlns:a16="http://schemas.microsoft.com/office/drawing/2014/main" id="{4025E8D7-A3BB-4C00-9967-A039287BB0A1}"/>
              </a:ext>
            </a:extLst>
          </p:cNvPr>
          <p:cNvPicPr>
            <a:picLocks noChangeAspect="1"/>
          </p:cNvPicPr>
          <p:nvPr/>
        </p:nvPicPr>
        <p:blipFill>
          <a:blip r:embed="rId4"/>
          <a:stretch>
            <a:fillRect/>
          </a:stretch>
        </p:blipFill>
        <p:spPr>
          <a:xfrm>
            <a:off x="457200" y="4936068"/>
            <a:ext cx="4977161" cy="990600"/>
          </a:xfrm>
          <a:prstGeom prst="rect">
            <a:avLst/>
          </a:prstGeom>
        </p:spPr>
      </p:pic>
      <p:cxnSp>
        <p:nvCxnSpPr>
          <p:cNvPr id="8" name="Straight Arrow Connector 7">
            <a:extLst>
              <a:ext uri="{FF2B5EF4-FFF2-40B4-BE49-F238E27FC236}">
                <a16:creationId xmlns:a16="http://schemas.microsoft.com/office/drawing/2014/main" id="{F6B9F874-C85E-45E7-B51E-FE9D4F28648B}"/>
              </a:ext>
            </a:extLst>
          </p:cNvPr>
          <p:cNvCxnSpPr/>
          <p:nvPr/>
        </p:nvCxnSpPr>
        <p:spPr>
          <a:xfrm>
            <a:off x="1047964" y="3429000"/>
            <a:ext cx="626724" cy="150706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5308730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8D5D0A-C8F4-4531-80B6-AAA0DEC0BACD}"/>
              </a:ext>
            </a:extLst>
          </p:cNvPr>
          <p:cNvSpPr>
            <a:spLocks noGrp="1"/>
          </p:cNvSpPr>
          <p:nvPr>
            <p:ph type="title"/>
          </p:nvPr>
        </p:nvSpPr>
        <p:spPr/>
        <p:txBody>
          <a:bodyPr/>
          <a:lstStyle/>
          <a:p>
            <a:r>
              <a:rPr lang="en-US" dirty="0"/>
              <a:t>Exercise 1</a:t>
            </a:r>
            <a:endParaRPr lang="en-SG" dirty="0"/>
          </a:p>
        </p:txBody>
      </p:sp>
      <p:sp>
        <p:nvSpPr>
          <p:cNvPr id="3" name="Content Placeholder 2">
            <a:extLst>
              <a:ext uri="{FF2B5EF4-FFF2-40B4-BE49-F238E27FC236}">
                <a16:creationId xmlns:a16="http://schemas.microsoft.com/office/drawing/2014/main" id="{126D2F1F-AFDC-4110-B17C-4DF8E4AC2CBD}"/>
              </a:ext>
            </a:extLst>
          </p:cNvPr>
          <p:cNvSpPr>
            <a:spLocks noGrp="1"/>
          </p:cNvSpPr>
          <p:nvPr>
            <p:ph idx="1"/>
          </p:nvPr>
        </p:nvSpPr>
        <p:spPr/>
        <p:txBody>
          <a:bodyPr/>
          <a:lstStyle/>
          <a:p>
            <a:r>
              <a:rPr lang="en-US" dirty="0"/>
              <a:t>Change independent, variable, size and </a:t>
            </a:r>
            <a:r>
              <a:rPr lang="en-US" dirty="0" err="1"/>
              <a:t>maxit</a:t>
            </a:r>
            <a:endParaRPr lang="en-US" dirty="0"/>
          </a:p>
          <a:p>
            <a:r>
              <a:rPr lang="en-US" dirty="0"/>
              <a:t>m4 &lt;- </a:t>
            </a:r>
            <a:r>
              <a:rPr lang="en-US" dirty="0" err="1"/>
              <a:t>nnet</a:t>
            </a:r>
            <a:r>
              <a:rPr lang="en-US" dirty="0"/>
              <a:t>(case~age1+parity1+induced+spontaneous, data=</a:t>
            </a:r>
            <a:r>
              <a:rPr lang="en-US" dirty="0" err="1"/>
              <a:t>infert</a:t>
            </a:r>
            <a:r>
              <a:rPr lang="en-US" dirty="0"/>
              <a:t>, size=2, </a:t>
            </a:r>
            <a:r>
              <a:rPr lang="en-US" dirty="0" err="1"/>
              <a:t>maxit</a:t>
            </a:r>
            <a:r>
              <a:rPr lang="en-US" dirty="0"/>
              <a:t> = 10000)</a:t>
            </a:r>
          </a:p>
          <a:p>
            <a:r>
              <a:rPr lang="en-US" dirty="0"/>
              <a:t>Please record the results and the parameter that gives the best result.</a:t>
            </a:r>
            <a:endParaRPr lang="en-SG" dirty="0"/>
          </a:p>
        </p:txBody>
      </p:sp>
    </p:spTree>
    <p:extLst>
      <p:ext uri="{BB962C8B-B14F-4D97-AF65-F5344CB8AC3E}">
        <p14:creationId xmlns:p14="http://schemas.microsoft.com/office/powerpoint/2010/main" val="295883767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0D1C04-EEAD-47F8-A3F3-A2041464B81E}"/>
              </a:ext>
            </a:extLst>
          </p:cNvPr>
          <p:cNvSpPr>
            <a:spLocks noGrp="1"/>
          </p:cNvSpPr>
          <p:nvPr>
            <p:ph type="title"/>
          </p:nvPr>
        </p:nvSpPr>
        <p:spPr/>
        <p:txBody>
          <a:bodyPr/>
          <a:lstStyle/>
          <a:p>
            <a:r>
              <a:rPr lang="en-US" dirty="0"/>
              <a:t>Exercise 2 (3%)	</a:t>
            </a:r>
            <a:endParaRPr lang="en-SG" dirty="0"/>
          </a:p>
        </p:txBody>
      </p:sp>
      <p:sp>
        <p:nvSpPr>
          <p:cNvPr id="3" name="Content Placeholder 2">
            <a:extLst>
              <a:ext uri="{FF2B5EF4-FFF2-40B4-BE49-F238E27FC236}">
                <a16:creationId xmlns:a16="http://schemas.microsoft.com/office/drawing/2014/main" id="{12C7FBB5-D140-40CA-AE42-8A29BE669258}"/>
              </a:ext>
            </a:extLst>
          </p:cNvPr>
          <p:cNvSpPr>
            <a:spLocks noGrp="1"/>
          </p:cNvSpPr>
          <p:nvPr>
            <p:ph idx="1"/>
          </p:nvPr>
        </p:nvSpPr>
        <p:spPr/>
        <p:txBody>
          <a:bodyPr/>
          <a:lstStyle/>
          <a:p>
            <a:r>
              <a:rPr lang="en-US" dirty="0"/>
              <a:t>Try the Diabetes data</a:t>
            </a:r>
            <a:endParaRPr lang="en-SG" dirty="0"/>
          </a:p>
        </p:txBody>
      </p:sp>
    </p:spTree>
    <p:extLst>
      <p:ext uri="{BB962C8B-B14F-4D97-AF65-F5344CB8AC3E}">
        <p14:creationId xmlns:p14="http://schemas.microsoft.com/office/powerpoint/2010/main" val="244479367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A01EAE-3660-4426-923F-9C3711C4829A}"/>
              </a:ext>
            </a:extLst>
          </p:cNvPr>
          <p:cNvSpPr>
            <a:spLocks noGrp="1"/>
          </p:cNvSpPr>
          <p:nvPr>
            <p:ph type="title"/>
          </p:nvPr>
        </p:nvSpPr>
        <p:spPr>
          <a:xfrm>
            <a:off x="328773" y="426720"/>
            <a:ext cx="6172200" cy="857250"/>
          </a:xfrm>
        </p:spPr>
        <p:txBody>
          <a:bodyPr/>
          <a:lstStyle/>
          <a:p>
            <a:r>
              <a:rPr lang="en-SG" dirty="0"/>
              <a:t>Exercise 2 (Optional)</a:t>
            </a:r>
          </a:p>
        </p:txBody>
      </p:sp>
      <p:sp>
        <p:nvSpPr>
          <p:cNvPr id="3" name="Content Placeholder 2">
            <a:extLst>
              <a:ext uri="{FF2B5EF4-FFF2-40B4-BE49-F238E27FC236}">
                <a16:creationId xmlns:a16="http://schemas.microsoft.com/office/drawing/2014/main" id="{12FD341C-AA92-46BD-B825-009D8CD2548F}"/>
              </a:ext>
            </a:extLst>
          </p:cNvPr>
          <p:cNvSpPr>
            <a:spLocks noGrp="1"/>
          </p:cNvSpPr>
          <p:nvPr>
            <p:ph idx="1"/>
          </p:nvPr>
        </p:nvSpPr>
        <p:spPr>
          <a:xfrm>
            <a:off x="328773" y="1633591"/>
            <a:ext cx="8106310" cy="4253501"/>
          </a:xfrm>
        </p:spPr>
        <p:txBody>
          <a:bodyPr>
            <a:noAutofit/>
          </a:bodyPr>
          <a:lstStyle/>
          <a:p>
            <a:r>
              <a:rPr lang="en-SG" sz="2800" dirty="0"/>
              <a:t>Run MLP Iris (</a:t>
            </a:r>
            <a:r>
              <a:rPr lang="en-SG" sz="2800" dirty="0" err="1"/>
              <a:t>dropbox</a:t>
            </a:r>
            <a:r>
              <a:rPr lang="en-SG" sz="2800"/>
              <a:t>)</a:t>
            </a:r>
            <a:endParaRPr lang="en-SG" sz="2800" dirty="0"/>
          </a:p>
          <a:p>
            <a:r>
              <a:rPr lang="en-SG" sz="2800" dirty="0"/>
              <a:t>Try on diabetes</a:t>
            </a:r>
          </a:p>
          <a:p>
            <a:r>
              <a:rPr lang="en-SG" sz="2800" dirty="0"/>
              <a:t>Try on credit card default</a:t>
            </a:r>
          </a:p>
          <a:p>
            <a:r>
              <a:rPr lang="en-SG" sz="2800" dirty="0"/>
              <a:t>What is the accuracy</a:t>
            </a:r>
          </a:p>
        </p:txBody>
      </p:sp>
    </p:spTree>
    <p:extLst>
      <p:ext uri="{BB962C8B-B14F-4D97-AF65-F5344CB8AC3E}">
        <p14:creationId xmlns:p14="http://schemas.microsoft.com/office/powerpoint/2010/main" val="116762375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p:cNvSpPr>
          <p:nvPr>
            <p:ph type="title"/>
          </p:nvPr>
        </p:nvSpPr>
        <p:spPr/>
        <p:txBody>
          <a:bodyPr/>
          <a:lstStyle/>
          <a:p>
            <a:pPr eaLnBrk="1" hangingPunct="1"/>
            <a:r>
              <a:rPr lang="en-US" altLang="en-US" dirty="0"/>
              <a:t>Summary</a:t>
            </a:r>
          </a:p>
        </p:txBody>
      </p:sp>
      <p:sp>
        <p:nvSpPr>
          <p:cNvPr id="41987" name="Rectangle 3"/>
          <p:cNvSpPr>
            <a:spLocks noGrp="1"/>
          </p:cNvSpPr>
          <p:nvPr>
            <p:ph idx="1"/>
          </p:nvPr>
        </p:nvSpPr>
        <p:spPr>
          <a:xfrm>
            <a:off x="457200" y="1447800"/>
            <a:ext cx="8229600" cy="4525963"/>
          </a:xfrm>
        </p:spPr>
        <p:txBody>
          <a:bodyPr>
            <a:normAutofit fontScale="92500" lnSpcReduction="20000"/>
          </a:bodyPr>
          <a:lstStyle/>
          <a:p>
            <a:pPr eaLnBrk="1" hangingPunct="1"/>
            <a:r>
              <a:rPr lang="en-US" altLang="en-US" sz="2400" dirty="0"/>
              <a:t> Neural networks can be used for Categorical Y or Continuous Y.</a:t>
            </a:r>
          </a:p>
          <a:p>
            <a:pPr eaLnBrk="1" hangingPunct="1"/>
            <a:r>
              <a:rPr lang="en-US" altLang="en-US" sz="2400" dirty="0"/>
              <a:t> Can capture a very flexible/complicated relationship between the outcome and a set of predictors.</a:t>
            </a:r>
          </a:p>
          <a:p>
            <a:pPr eaLnBrk="1" hangingPunct="1"/>
            <a:r>
              <a:rPr lang="en-US" altLang="en-US" sz="2400" dirty="0"/>
              <a:t> The network “learns” and updates its model iteratively as more data are fed into it. Good for sequential learning.</a:t>
            </a:r>
          </a:p>
          <a:p>
            <a:pPr eaLnBrk="1" hangingPunct="1"/>
            <a:r>
              <a:rPr lang="en-US" altLang="en-US" sz="2400" dirty="0"/>
              <a:t> Major danger: overfitting.</a:t>
            </a:r>
          </a:p>
          <a:p>
            <a:pPr eaLnBrk="1" hangingPunct="1"/>
            <a:r>
              <a:rPr lang="en-US" altLang="en-US" sz="2400" dirty="0"/>
              <a:t> Good predictive performance, but “black box” in nature.</a:t>
            </a:r>
          </a:p>
          <a:p>
            <a:pPr eaLnBrk="1" hangingPunct="1"/>
            <a:r>
              <a:rPr lang="en-US" altLang="en-US" sz="2400" dirty="0"/>
              <a:t> R neuralnet can only accept numeric variables. No categorical variables. Thus, need to manually create dummy variables.</a:t>
            </a:r>
          </a:p>
          <a:p>
            <a:pPr eaLnBrk="1" hangingPunct="1"/>
            <a:r>
              <a:rPr lang="en-US" altLang="en-US" sz="2400" dirty="0"/>
              <a:t> R nnet can accept numeric or categorical variables. But remember to check and set the correct type [e.g. factor(x)]. Else the wrong default algorithm may be applied and you get nonsense results.</a:t>
            </a:r>
          </a:p>
          <a:p>
            <a:pPr eaLnBrk="1" hangingPunct="1"/>
            <a:endParaRPr lang="en-US" altLang="en-US" sz="2400" dirty="0"/>
          </a:p>
        </p:txBody>
      </p:sp>
    </p:spTree>
    <p:extLst>
      <p:ext uri="{BB962C8B-B14F-4D97-AF65-F5344CB8AC3E}">
        <p14:creationId xmlns:p14="http://schemas.microsoft.com/office/powerpoint/2010/main" val="3744739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8852836A-B4F5-4D48-9EB6-AAC32C74DAFA}"/>
              </a:ext>
            </a:extLst>
          </p:cNvPr>
          <p:cNvGraphicFramePr>
            <a:graphicFrameLocks noGrp="1"/>
          </p:cNvGraphicFramePr>
          <p:nvPr>
            <p:ph idx="1"/>
            <p:extLst>
              <p:ext uri="{D42A27DB-BD31-4B8C-83A1-F6EECF244321}">
                <p14:modId xmlns:p14="http://schemas.microsoft.com/office/powerpoint/2010/main" val="3538691749"/>
              </p:ext>
            </p:extLst>
          </p:nvPr>
        </p:nvGraphicFramePr>
        <p:xfrm>
          <a:off x="648747" y="1504971"/>
          <a:ext cx="7889079" cy="4392395"/>
        </p:xfrm>
        <a:graphic>
          <a:graphicData uri="http://schemas.openxmlformats.org/drawingml/2006/table">
            <a:tbl>
              <a:tblPr bandRow="1">
                <a:tableStyleId>{5C22544A-7EE6-4342-B048-85BDC9FD1C3A}</a:tableStyleId>
              </a:tblPr>
              <a:tblGrid>
                <a:gridCol w="1937506">
                  <a:extLst>
                    <a:ext uri="{9D8B030D-6E8A-4147-A177-3AD203B41FA5}">
                      <a16:colId xmlns:a16="http://schemas.microsoft.com/office/drawing/2014/main" val="1951514668"/>
                    </a:ext>
                  </a:extLst>
                </a:gridCol>
                <a:gridCol w="1266556">
                  <a:extLst>
                    <a:ext uri="{9D8B030D-6E8A-4147-A177-3AD203B41FA5}">
                      <a16:colId xmlns:a16="http://schemas.microsoft.com/office/drawing/2014/main" val="1454002560"/>
                    </a:ext>
                  </a:extLst>
                </a:gridCol>
                <a:gridCol w="1736707">
                  <a:extLst>
                    <a:ext uri="{9D8B030D-6E8A-4147-A177-3AD203B41FA5}">
                      <a16:colId xmlns:a16="http://schemas.microsoft.com/office/drawing/2014/main" val="558917902"/>
                    </a:ext>
                  </a:extLst>
                </a:gridCol>
                <a:gridCol w="2948310">
                  <a:extLst>
                    <a:ext uri="{9D8B030D-6E8A-4147-A177-3AD203B41FA5}">
                      <a16:colId xmlns:a16="http://schemas.microsoft.com/office/drawing/2014/main" val="2623772440"/>
                    </a:ext>
                  </a:extLst>
                </a:gridCol>
              </a:tblGrid>
              <a:tr h="608716">
                <a:tc>
                  <a:txBody>
                    <a:bodyPr/>
                    <a:lstStyle/>
                    <a:p>
                      <a:pPr>
                        <a:lnSpc>
                          <a:spcPct val="107000"/>
                        </a:lnSpc>
                        <a:spcAft>
                          <a:spcPts val="0"/>
                        </a:spcAft>
                      </a:pPr>
                      <a:r>
                        <a:rPr lang="en-SG" sz="1800" dirty="0">
                          <a:effectLst/>
                        </a:rPr>
                        <a:t>Component</a:t>
                      </a:r>
                      <a:endParaRPr lang="en-SG" sz="1800" dirty="0">
                        <a:effectLst/>
                        <a:latin typeface="Times New Roman" panose="02020603050405020304" pitchFamily="18" charset="0"/>
                        <a:ea typeface="SimSun" panose="02010600030101010101" pitchFamily="2" charset="-122"/>
                        <a:cs typeface="Latha" panose="020B0604020202020204" pitchFamily="34" charset="0"/>
                      </a:endParaRPr>
                    </a:p>
                  </a:txBody>
                  <a:tcPr marL="51165" marR="51165" marT="0" marB="0"/>
                </a:tc>
                <a:tc>
                  <a:txBody>
                    <a:bodyPr/>
                    <a:lstStyle/>
                    <a:p>
                      <a:pPr>
                        <a:lnSpc>
                          <a:spcPct val="107000"/>
                        </a:lnSpc>
                        <a:spcAft>
                          <a:spcPts val="0"/>
                        </a:spcAft>
                      </a:pPr>
                      <a:r>
                        <a:rPr lang="en-SG" sz="1800">
                          <a:effectLst/>
                        </a:rPr>
                        <a:t>Weightage</a:t>
                      </a:r>
                      <a:endParaRPr lang="en-SG" sz="1800">
                        <a:effectLst/>
                        <a:latin typeface="Times New Roman" panose="02020603050405020304" pitchFamily="18" charset="0"/>
                        <a:ea typeface="SimSun" panose="02010600030101010101" pitchFamily="2" charset="-122"/>
                        <a:cs typeface="Latha" panose="020B0604020202020204" pitchFamily="34" charset="0"/>
                      </a:endParaRPr>
                    </a:p>
                  </a:txBody>
                  <a:tcPr marL="51165" marR="51165" marT="0" marB="0"/>
                </a:tc>
                <a:tc>
                  <a:txBody>
                    <a:bodyPr/>
                    <a:lstStyle/>
                    <a:p>
                      <a:pPr>
                        <a:lnSpc>
                          <a:spcPct val="107000"/>
                        </a:lnSpc>
                        <a:spcAft>
                          <a:spcPts val="0"/>
                        </a:spcAft>
                      </a:pPr>
                      <a:r>
                        <a:rPr lang="en-SG" sz="1800" dirty="0">
                          <a:effectLst/>
                        </a:rPr>
                        <a:t>Team/Individual</a:t>
                      </a:r>
                      <a:endParaRPr lang="en-SG" sz="1800" dirty="0">
                        <a:effectLst/>
                        <a:latin typeface="Times New Roman" panose="02020603050405020304" pitchFamily="18" charset="0"/>
                        <a:ea typeface="SimSun" panose="02010600030101010101" pitchFamily="2" charset="-122"/>
                        <a:cs typeface="Latha" panose="020B0604020202020204" pitchFamily="34" charset="0"/>
                      </a:endParaRPr>
                    </a:p>
                  </a:txBody>
                  <a:tcPr marL="51165" marR="51165" marT="0" marB="0"/>
                </a:tc>
                <a:tc>
                  <a:txBody>
                    <a:bodyPr/>
                    <a:lstStyle/>
                    <a:p>
                      <a:pPr>
                        <a:lnSpc>
                          <a:spcPct val="107000"/>
                        </a:lnSpc>
                        <a:spcAft>
                          <a:spcPts val="0"/>
                        </a:spcAft>
                      </a:pPr>
                      <a:endParaRPr lang="en-SG" sz="1800" dirty="0">
                        <a:effectLst/>
                        <a:latin typeface="Times New Roman" panose="02020603050405020304" pitchFamily="18" charset="0"/>
                        <a:ea typeface="SimSun" panose="02010600030101010101" pitchFamily="2" charset="-122"/>
                        <a:cs typeface="Latha" panose="020B0604020202020204" pitchFamily="34" charset="0"/>
                      </a:endParaRPr>
                    </a:p>
                  </a:txBody>
                  <a:tcPr marL="51165" marR="51165" marT="0" marB="0"/>
                </a:tc>
                <a:extLst>
                  <a:ext uri="{0D108BD9-81ED-4DB2-BD59-A6C34878D82A}">
                    <a16:rowId xmlns:a16="http://schemas.microsoft.com/office/drawing/2014/main" val="577186078"/>
                  </a:ext>
                </a:extLst>
              </a:tr>
              <a:tr h="933005">
                <a:tc>
                  <a:txBody>
                    <a:bodyPr/>
                    <a:lstStyle/>
                    <a:p>
                      <a:pPr marL="0" lvl="0" indent="0">
                        <a:lnSpc>
                          <a:spcPct val="107000"/>
                        </a:lnSpc>
                        <a:buFontTx/>
                        <a:buNone/>
                      </a:pPr>
                      <a:r>
                        <a:rPr lang="en-SG" sz="1800">
                          <a:effectLst/>
                        </a:rPr>
                        <a:t>Class Participation</a:t>
                      </a:r>
                      <a:endParaRPr lang="en-SG" sz="1800">
                        <a:effectLst/>
                        <a:latin typeface="Calibri" panose="020F0502020204030204" pitchFamily="34" charset="0"/>
                        <a:cs typeface="Latha" panose="020B0604020202020204" pitchFamily="34" charset="0"/>
                      </a:endParaRPr>
                    </a:p>
                  </a:txBody>
                  <a:tcPr marL="51165" marR="51165" marT="0" marB="0"/>
                </a:tc>
                <a:tc>
                  <a:txBody>
                    <a:bodyPr/>
                    <a:lstStyle/>
                    <a:p>
                      <a:pPr>
                        <a:lnSpc>
                          <a:spcPct val="107000"/>
                        </a:lnSpc>
                        <a:spcAft>
                          <a:spcPts val="0"/>
                        </a:spcAft>
                      </a:pPr>
                      <a:r>
                        <a:rPr lang="en-SG" sz="1800">
                          <a:effectLst/>
                        </a:rPr>
                        <a:t>15</a:t>
                      </a:r>
                      <a:endParaRPr lang="en-SG" sz="1800">
                        <a:effectLst/>
                        <a:latin typeface="Times New Roman" panose="02020603050405020304" pitchFamily="18" charset="0"/>
                        <a:ea typeface="SimSun" panose="02010600030101010101" pitchFamily="2" charset="-122"/>
                        <a:cs typeface="Latha" panose="020B0604020202020204" pitchFamily="34" charset="0"/>
                      </a:endParaRPr>
                    </a:p>
                  </a:txBody>
                  <a:tcPr marL="51165" marR="51165" marT="0" marB="0"/>
                </a:tc>
                <a:tc>
                  <a:txBody>
                    <a:bodyPr/>
                    <a:lstStyle/>
                    <a:p>
                      <a:pPr>
                        <a:lnSpc>
                          <a:spcPct val="107000"/>
                        </a:lnSpc>
                        <a:spcAft>
                          <a:spcPts val="0"/>
                        </a:spcAft>
                      </a:pPr>
                      <a:r>
                        <a:rPr lang="en-SG" sz="1800" dirty="0">
                          <a:effectLst/>
                        </a:rPr>
                        <a:t>Individual</a:t>
                      </a:r>
                      <a:endParaRPr lang="en-SG" sz="1800" dirty="0">
                        <a:effectLst/>
                        <a:latin typeface="Times New Roman" panose="02020603050405020304" pitchFamily="18" charset="0"/>
                        <a:ea typeface="SimSun" panose="02010600030101010101" pitchFamily="2" charset="-122"/>
                        <a:cs typeface="Latha" panose="020B0604020202020204" pitchFamily="34" charset="0"/>
                      </a:endParaRPr>
                    </a:p>
                  </a:txBody>
                  <a:tcPr marL="51165" marR="51165" marT="0" marB="0"/>
                </a:tc>
                <a:tc>
                  <a:txBody>
                    <a:bodyPr/>
                    <a:lstStyle/>
                    <a:p>
                      <a:pPr>
                        <a:lnSpc>
                          <a:spcPct val="107000"/>
                        </a:lnSpc>
                        <a:spcAft>
                          <a:spcPts val="0"/>
                        </a:spcAft>
                      </a:pPr>
                      <a:r>
                        <a:rPr lang="en-SG" sz="1800" dirty="0">
                          <a:effectLst/>
                          <a:latin typeface="Times New Roman" panose="02020603050405020304" pitchFamily="18" charset="0"/>
                          <a:ea typeface="SimSun" panose="02010600030101010101" pitchFamily="2" charset="-122"/>
                          <a:cs typeface="Latha" panose="020B0604020202020204" pitchFamily="34" charset="0"/>
                        </a:rPr>
                        <a:t>Week 1 to 13</a:t>
                      </a:r>
                    </a:p>
                  </a:txBody>
                  <a:tcPr marL="51165" marR="51165" marT="0" marB="0"/>
                </a:tc>
                <a:extLst>
                  <a:ext uri="{0D108BD9-81ED-4DB2-BD59-A6C34878D82A}">
                    <a16:rowId xmlns:a16="http://schemas.microsoft.com/office/drawing/2014/main" val="564652198"/>
                  </a:ext>
                </a:extLst>
              </a:tr>
              <a:tr h="793866">
                <a:tc>
                  <a:txBody>
                    <a:bodyPr/>
                    <a:lstStyle/>
                    <a:p>
                      <a:pPr marL="0" lvl="0" indent="0">
                        <a:lnSpc>
                          <a:spcPct val="107000"/>
                        </a:lnSpc>
                        <a:buFontTx/>
                        <a:buNone/>
                      </a:pPr>
                      <a:r>
                        <a:rPr lang="en-SG" sz="1800">
                          <a:effectLst/>
                        </a:rPr>
                        <a:t>Practical Assessment</a:t>
                      </a:r>
                      <a:endParaRPr lang="en-SG" sz="1800">
                        <a:effectLst/>
                        <a:latin typeface="Calibri" panose="020F0502020204030204" pitchFamily="34" charset="0"/>
                        <a:cs typeface="Latha" panose="020B0604020202020204" pitchFamily="34" charset="0"/>
                      </a:endParaRPr>
                    </a:p>
                  </a:txBody>
                  <a:tcPr marL="51165" marR="51165" marT="0" marB="0"/>
                </a:tc>
                <a:tc>
                  <a:txBody>
                    <a:bodyPr/>
                    <a:lstStyle/>
                    <a:p>
                      <a:pPr>
                        <a:lnSpc>
                          <a:spcPct val="107000"/>
                        </a:lnSpc>
                        <a:spcAft>
                          <a:spcPts val="0"/>
                        </a:spcAft>
                      </a:pPr>
                      <a:r>
                        <a:rPr lang="en-SG" sz="1800" dirty="0">
                          <a:effectLst/>
                        </a:rPr>
                        <a:t>40</a:t>
                      </a:r>
                      <a:endParaRPr lang="en-SG" sz="1800" dirty="0">
                        <a:effectLst/>
                        <a:latin typeface="Times New Roman" panose="02020603050405020304" pitchFamily="18" charset="0"/>
                        <a:ea typeface="SimSun" panose="02010600030101010101" pitchFamily="2" charset="-122"/>
                        <a:cs typeface="Latha" panose="020B0604020202020204" pitchFamily="34" charset="0"/>
                      </a:endParaRPr>
                    </a:p>
                  </a:txBody>
                  <a:tcPr marL="51165" marR="51165" marT="0" marB="0"/>
                </a:tc>
                <a:tc>
                  <a:txBody>
                    <a:bodyPr/>
                    <a:lstStyle/>
                    <a:p>
                      <a:pPr>
                        <a:lnSpc>
                          <a:spcPct val="107000"/>
                        </a:lnSpc>
                        <a:spcAft>
                          <a:spcPts val="0"/>
                        </a:spcAft>
                      </a:pPr>
                      <a:r>
                        <a:rPr lang="en-SG" sz="1800">
                          <a:effectLst/>
                        </a:rPr>
                        <a:t>Individual</a:t>
                      </a:r>
                      <a:endParaRPr lang="en-SG" sz="1800">
                        <a:effectLst/>
                        <a:latin typeface="Times New Roman" panose="02020603050405020304" pitchFamily="18" charset="0"/>
                        <a:ea typeface="SimSun" panose="02010600030101010101" pitchFamily="2" charset="-122"/>
                        <a:cs typeface="Latha" panose="020B0604020202020204" pitchFamily="34" charset="0"/>
                      </a:endParaRPr>
                    </a:p>
                  </a:txBody>
                  <a:tcPr marL="51165" marR="51165" marT="0" marB="0"/>
                </a:tc>
                <a:tc>
                  <a:txBody>
                    <a:bodyPr/>
                    <a:lstStyle/>
                    <a:p>
                      <a:pPr>
                        <a:lnSpc>
                          <a:spcPct val="107000"/>
                        </a:lnSpc>
                        <a:spcAft>
                          <a:spcPts val="0"/>
                        </a:spcAft>
                      </a:pPr>
                      <a:r>
                        <a:rPr lang="en-SG" sz="1800" dirty="0">
                          <a:effectLst/>
                          <a:latin typeface="Times New Roman" panose="02020603050405020304" pitchFamily="18" charset="0"/>
                          <a:ea typeface="SimSun" panose="02010600030101010101" pitchFamily="2" charset="-122"/>
                          <a:cs typeface="Latha" panose="020B0604020202020204" pitchFamily="34" charset="0"/>
                        </a:rPr>
                        <a:t>Week 10</a:t>
                      </a:r>
                    </a:p>
                  </a:txBody>
                  <a:tcPr marL="51165" marR="51165" marT="0" marB="0"/>
                </a:tc>
                <a:extLst>
                  <a:ext uri="{0D108BD9-81ED-4DB2-BD59-A6C34878D82A}">
                    <a16:rowId xmlns:a16="http://schemas.microsoft.com/office/drawing/2014/main" val="521607625"/>
                  </a:ext>
                </a:extLst>
              </a:tr>
              <a:tr h="845048">
                <a:tc>
                  <a:txBody>
                    <a:bodyPr/>
                    <a:lstStyle/>
                    <a:p>
                      <a:pPr marL="0" lvl="0" indent="0">
                        <a:lnSpc>
                          <a:spcPct val="107000"/>
                        </a:lnSpc>
                        <a:buFontTx/>
                        <a:buNone/>
                      </a:pPr>
                      <a:r>
                        <a:rPr lang="en-SG" sz="1800" dirty="0">
                          <a:effectLst/>
                        </a:rPr>
                        <a:t>Individual Project</a:t>
                      </a:r>
                      <a:endParaRPr lang="en-SG" sz="1800" dirty="0">
                        <a:effectLst/>
                        <a:latin typeface="Calibri" panose="020F0502020204030204" pitchFamily="34" charset="0"/>
                        <a:cs typeface="Latha" panose="020B0604020202020204" pitchFamily="34" charset="0"/>
                      </a:endParaRPr>
                    </a:p>
                  </a:txBody>
                  <a:tcPr marL="51165" marR="51165" marT="0" marB="0"/>
                </a:tc>
                <a:tc>
                  <a:txBody>
                    <a:bodyPr/>
                    <a:lstStyle/>
                    <a:p>
                      <a:pPr>
                        <a:lnSpc>
                          <a:spcPct val="107000"/>
                        </a:lnSpc>
                        <a:spcAft>
                          <a:spcPts val="0"/>
                        </a:spcAft>
                      </a:pPr>
                      <a:r>
                        <a:rPr lang="en-SG" sz="1800">
                          <a:effectLst/>
                        </a:rPr>
                        <a:t>30</a:t>
                      </a:r>
                      <a:endParaRPr lang="en-SG" sz="1800">
                        <a:effectLst/>
                        <a:latin typeface="Times New Roman" panose="02020603050405020304" pitchFamily="18" charset="0"/>
                        <a:ea typeface="SimSun" panose="02010600030101010101" pitchFamily="2" charset="-122"/>
                        <a:cs typeface="Latha" panose="020B0604020202020204" pitchFamily="34" charset="0"/>
                      </a:endParaRPr>
                    </a:p>
                  </a:txBody>
                  <a:tcPr marL="51165" marR="51165" marT="0" marB="0"/>
                </a:tc>
                <a:tc>
                  <a:txBody>
                    <a:bodyPr/>
                    <a:lstStyle/>
                    <a:p>
                      <a:pPr>
                        <a:lnSpc>
                          <a:spcPct val="107000"/>
                        </a:lnSpc>
                        <a:spcAft>
                          <a:spcPts val="0"/>
                        </a:spcAft>
                      </a:pPr>
                      <a:r>
                        <a:rPr lang="en-US" sz="1800" dirty="0">
                          <a:effectLst/>
                          <a:latin typeface="Times New Roman" panose="02020603050405020304" pitchFamily="18" charset="0"/>
                          <a:ea typeface="SimSun" panose="02010600030101010101" pitchFamily="2" charset="-122"/>
                          <a:cs typeface="Latha" panose="020B0604020202020204" pitchFamily="34" charset="0"/>
                        </a:rPr>
                        <a:t>Individual</a:t>
                      </a:r>
                      <a:endParaRPr lang="en-SG" sz="1800" dirty="0">
                        <a:effectLst/>
                        <a:latin typeface="Times New Roman" panose="02020603050405020304" pitchFamily="18" charset="0"/>
                        <a:ea typeface="SimSun" panose="02010600030101010101" pitchFamily="2" charset="-122"/>
                        <a:cs typeface="Latha" panose="020B0604020202020204" pitchFamily="34" charset="0"/>
                      </a:endParaRPr>
                    </a:p>
                  </a:txBody>
                  <a:tcPr marL="51165" marR="51165" marT="0" marB="0"/>
                </a:tc>
                <a:tc>
                  <a:txBody>
                    <a:bodyPr/>
                    <a:lstStyle/>
                    <a:p>
                      <a:pPr>
                        <a:lnSpc>
                          <a:spcPct val="107000"/>
                        </a:lnSpc>
                        <a:spcAft>
                          <a:spcPts val="0"/>
                        </a:spcAft>
                      </a:pPr>
                      <a:r>
                        <a:rPr lang="en-SG" sz="1800" dirty="0">
                          <a:effectLst/>
                          <a:latin typeface="Times New Roman" panose="02020603050405020304" pitchFamily="18" charset="0"/>
                          <a:ea typeface="SimSun" panose="02010600030101010101" pitchFamily="2" charset="-122"/>
                          <a:cs typeface="Latha" panose="020B0604020202020204" pitchFamily="34" charset="0"/>
                        </a:rPr>
                        <a:t>Week 11 (Video Clip)</a:t>
                      </a:r>
                    </a:p>
                  </a:txBody>
                  <a:tcPr marL="51165" marR="51165" marT="0" marB="0"/>
                </a:tc>
                <a:extLst>
                  <a:ext uri="{0D108BD9-81ED-4DB2-BD59-A6C34878D82A}">
                    <a16:rowId xmlns:a16="http://schemas.microsoft.com/office/drawing/2014/main" val="597434910"/>
                  </a:ext>
                </a:extLst>
              </a:tr>
              <a:tr h="915072">
                <a:tc>
                  <a:txBody>
                    <a:bodyPr/>
                    <a:lstStyle/>
                    <a:p>
                      <a:pPr marL="0" lvl="0" indent="0">
                        <a:lnSpc>
                          <a:spcPct val="107000"/>
                        </a:lnSpc>
                        <a:buFontTx/>
                        <a:buNone/>
                      </a:pPr>
                      <a:r>
                        <a:rPr lang="en-SG" sz="1800" dirty="0">
                          <a:effectLst/>
                        </a:rPr>
                        <a:t>Group Project &amp; Presentation</a:t>
                      </a:r>
                      <a:endParaRPr lang="en-SG" sz="1800" dirty="0">
                        <a:effectLst/>
                        <a:latin typeface="Calibri" panose="020F0502020204030204" pitchFamily="34" charset="0"/>
                        <a:cs typeface="Latha" panose="020B0604020202020204" pitchFamily="34" charset="0"/>
                      </a:endParaRPr>
                    </a:p>
                  </a:txBody>
                  <a:tcPr marL="51165" marR="51165" marT="0" marB="0"/>
                </a:tc>
                <a:tc>
                  <a:txBody>
                    <a:bodyPr/>
                    <a:lstStyle/>
                    <a:p>
                      <a:pPr>
                        <a:lnSpc>
                          <a:spcPct val="107000"/>
                        </a:lnSpc>
                        <a:spcAft>
                          <a:spcPts val="0"/>
                        </a:spcAft>
                      </a:pPr>
                      <a:r>
                        <a:rPr lang="en-SG" sz="1800" dirty="0">
                          <a:effectLst/>
                        </a:rPr>
                        <a:t>15</a:t>
                      </a:r>
                      <a:endParaRPr lang="en-SG" sz="1800" dirty="0">
                        <a:effectLst/>
                        <a:latin typeface="Times New Roman" panose="02020603050405020304" pitchFamily="18" charset="0"/>
                        <a:ea typeface="SimSun" panose="02010600030101010101" pitchFamily="2" charset="-122"/>
                        <a:cs typeface="Latha" panose="020B0604020202020204" pitchFamily="34" charset="0"/>
                      </a:endParaRPr>
                    </a:p>
                  </a:txBody>
                  <a:tcPr marL="51165" marR="51165" marT="0" marB="0"/>
                </a:tc>
                <a:tc>
                  <a:txBody>
                    <a:bodyPr/>
                    <a:lstStyle/>
                    <a:p>
                      <a:pPr>
                        <a:lnSpc>
                          <a:spcPct val="107000"/>
                        </a:lnSpc>
                        <a:spcAft>
                          <a:spcPts val="0"/>
                        </a:spcAft>
                      </a:pPr>
                      <a:r>
                        <a:rPr lang="en-SG" sz="1800">
                          <a:effectLst/>
                        </a:rPr>
                        <a:t>Team</a:t>
                      </a:r>
                      <a:endParaRPr lang="en-SG" sz="1800">
                        <a:effectLst/>
                        <a:latin typeface="Times New Roman" panose="02020603050405020304" pitchFamily="18" charset="0"/>
                        <a:ea typeface="SimSun" panose="02010600030101010101" pitchFamily="2" charset="-122"/>
                        <a:cs typeface="Latha" panose="020B0604020202020204" pitchFamily="34" charset="0"/>
                      </a:endParaRPr>
                    </a:p>
                  </a:txBody>
                  <a:tcPr marL="51165" marR="51165" marT="0" marB="0"/>
                </a:tc>
                <a:tc>
                  <a:txBody>
                    <a:bodyPr/>
                    <a:lstStyle/>
                    <a:p>
                      <a:pPr>
                        <a:lnSpc>
                          <a:spcPct val="107000"/>
                        </a:lnSpc>
                        <a:spcAft>
                          <a:spcPts val="0"/>
                        </a:spcAft>
                      </a:pPr>
                      <a:r>
                        <a:rPr lang="en-SG" sz="1800" dirty="0">
                          <a:effectLst/>
                          <a:latin typeface="Times New Roman" panose="02020603050405020304" pitchFamily="18" charset="0"/>
                          <a:ea typeface="SimSun" panose="02010600030101010101" pitchFamily="2" charset="-122"/>
                          <a:cs typeface="Latha" panose="020B0604020202020204" pitchFamily="34" charset="0"/>
                        </a:rPr>
                        <a:t>Week 13 (Video Clip &amp; 15 mins Presentation for each group)</a:t>
                      </a:r>
                    </a:p>
                  </a:txBody>
                  <a:tcPr marL="51165" marR="51165" marT="0" marB="0"/>
                </a:tc>
                <a:extLst>
                  <a:ext uri="{0D108BD9-81ED-4DB2-BD59-A6C34878D82A}">
                    <a16:rowId xmlns:a16="http://schemas.microsoft.com/office/drawing/2014/main" val="2010008023"/>
                  </a:ext>
                </a:extLst>
              </a:tr>
              <a:tr h="296688">
                <a:tc>
                  <a:txBody>
                    <a:bodyPr/>
                    <a:lstStyle/>
                    <a:p>
                      <a:pPr>
                        <a:lnSpc>
                          <a:spcPct val="107000"/>
                        </a:lnSpc>
                        <a:spcAft>
                          <a:spcPts val="0"/>
                        </a:spcAft>
                      </a:pPr>
                      <a:r>
                        <a:rPr lang="en-SG" sz="1800" dirty="0">
                          <a:effectLst/>
                        </a:rPr>
                        <a:t>Total</a:t>
                      </a:r>
                      <a:endParaRPr lang="en-SG" sz="1800" dirty="0">
                        <a:effectLst/>
                        <a:latin typeface="Times New Roman" panose="02020603050405020304" pitchFamily="18" charset="0"/>
                        <a:ea typeface="SimSun" panose="02010600030101010101" pitchFamily="2" charset="-122"/>
                        <a:cs typeface="Latha" panose="020B0604020202020204" pitchFamily="34" charset="0"/>
                      </a:endParaRPr>
                    </a:p>
                  </a:txBody>
                  <a:tcPr marL="51165" marR="51165" marT="0" marB="0"/>
                </a:tc>
                <a:tc>
                  <a:txBody>
                    <a:bodyPr/>
                    <a:lstStyle/>
                    <a:p>
                      <a:pPr>
                        <a:lnSpc>
                          <a:spcPct val="107000"/>
                        </a:lnSpc>
                        <a:spcAft>
                          <a:spcPts val="0"/>
                        </a:spcAft>
                      </a:pPr>
                      <a:r>
                        <a:rPr lang="en-SG" sz="1800" dirty="0">
                          <a:effectLst/>
                        </a:rPr>
                        <a:t>100%</a:t>
                      </a:r>
                      <a:endParaRPr lang="en-SG" sz="1800" dirty="0">
                        <a:effectLst/>
                        <a:latin typeface="Times New Roman" panose="02020603050405020304" pitchFamily="18" charset="0"/>
                        <a:ea typeface="SimSun" panose="02010600030101010101" pitchFamily="2" charset="-122"/>
                        <a:cs typeface="Latha" panose="020B0604020202020204" pitchFamily="34" charset="0"/>
                      </a:endParaRPr>
                    </a:p>
                  </a:txBody>
                  <a:tcPr marL="51165" marR="51165" marT="0" marB="0"/>
                </a:tc>
                <a:tc>
                  <a:txBody>
                    <a:bodyPr/>
                    <a:lstStyle/>
                    <a:p>
                      <a:pPr>
                        <a:lnSpc>
                          <a:spcPct val="107000"/>
                        </a:lnSpc>
                        <a:spcAft>
                          <a:spcPts val="0"/>
                        </a:spcAft>
                      </a:pPr>
                      <a:r>
                        <a:rPr lang="en-SG" sz="1800" dirty="0">
                          <a:effectLst/>
                        </a:rPr>
                        <a:t> </a:t>
                      </a:r>
                      <a:endParaRPr lang="en-SG" sz="1800" dirty="0">
                        <a:effectLst/>
                        <a:latin typeface="Times New Roman" panose="02020603050405020304" pitchFamily="18" charset="0"/>
                        <a:ea typeface="SimSun" panose="02010600030101010101" pitchFamily="2" charset="-122"/>
                        <a:cs typeface="Latha" panose="020B0604020202020204" pitchFamily="34" charset="0"/>
                      </a:endParaRPr>
                    </a:p>
                  </a:txBody>
                  <a:tcPr marL="51165" marR="51165" marT="0" marB="0"/>
                </a:tc>
                <a:tc>
                  <a:txBody>
                    <a:bodyPr/>
                    <a:lstStyle/>
                    <a:p>
                      <a:pPr>
                        <a:lnSpc>
                          <a:spcPct val="107000"/>
                        </a:lnSpc>
                        <a:spcAft>
                          <a:spcPts val="0"/>
                        </a:spcAft>
                      </a:pPr>
                      <a:endParaRPr lang="en-SG" sz="1800" dirty="0">
                        <a:effectLst/>
                        <a:latin typeface="Times New Roman" panose="02020603050405020304" pitchFamily="18" charset="0"/>
                        <a:ea typeface="SimSun" panose="02010600030101010101" pitchFamily="2" charset="-122"/>
                        <a:cs typeface="Latha" panose="020B0604020202020204" pitchFamily="34" charset="0"/>
                      </a:endParaRPr>
                    </a:p>
                  </a:txBody>
                  <a:tcPr marL="51165" marR="51165" marT="0" marB="0"/>
                </a:tc>
                <a:extLst>
                  <a:ext uri="{0D108BD9-81ED-4DB2-BD59-A6C34878D82A}">
                    <a16:rowId xmlns:a16="http://schemas.microsoft.com/office/drawing/2014/main" val="1203776473"/>
                  </a:ext>
                </a:extLst>
              </a:tr>
            </a:tbl>
          </a:graphicData>
        </a:graphic>
      </p:graphicFrame>
      <p:sp>
        <p:nvSpPr>
          <p:cNvPr id="9" name="Title 1">
            <a:extLst>
              <a:ext uri="{FF2B5EF4-FFF2-40B4-BE49-F238E27FC236}">
                <a16:creationId xmlns:a16="http://schemas.microsoft.com/office/drawing/2014/main" id="{6C200F9B-6621-4466-8714-DB0AB7504DE2}"/>
              </a:ext>
            </a:extLst>
          </p:cNvPr>
          <p:cNvSpPr>
            <a:spLocks noGrp="1"/>
          </p:cNvSpPr>
          <p:nvPr>
            <p:ph type="title"/>
          </p:nvPr>
        </p:nvSpPr>
        <p:spPr>
          <a:xfrm>
            <a:off x="237780" y="248373"/>
            <a:ext cx="6172200" cy="857250"/>
          </a:xfrm>
        </p:spPr>
        <p:txBody>
          <a:bodyPr/>
          <a:lstStyle/>
          <a:p>
            <a:r>
              <a:rPr lang="en-SG" dirty="0"/>
              <a:t>Most Importantly …..</a:t>
            </a:r>
          </a:p>
        </p:txBody>
      </p:sp>
    </p:spTree>
    <p:extLst>
      <p:ext uri="{BB962C8B-B14F-4D97-AF65-F5344CB8AC3E}">
        <p14:creationId xmlns:p14="http://schemas.microsoft.com/office/powerpoint/2010/main" val="326633744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Check Your Understanding</a:t>
            </a:r>
          </a:p>
        </p:txBody>
      </p:sp>
      <p:sp>
        <p:nvSpPr>
          <p:cNvPr id="3" name="Content Placeholder 2"/>
          <p:cNvSpPr>
            <a:spLocks noGrp="1"/>
          </p:cNvSpPr>
          <p:nvPr>
            <p:ph idx="1"/>
          </p:nvPr>
        </p:nvSpPr>
        <p:spPr/>
        <p:txBody>
          <a:bodyPr/>
          <a:lstStyle/>
          <a:p>
            <a:r>
              <a:rPr lang="en-US" dirty="0"/>
              <a:t>Neural Network Algorithm</a:t>
            </a:r>
          </a:p>
        </p:txBody>
      </p:sp>
      <p:sp>
        <p:nvSpPr>
          <p:cNvPr id="4" name="Slide Number Placeholder 3"/>
          <p:cNvSpPr>
            <a:spLocks noGrp="1"/>
          </p:cNvSpPr>
          <p:nvPr>
            <p:ph type="sldNum" sz="quarter" idx="12"/>
          </p:nvPr>
        </p:nvSpPr>
        <p:spPr/>
        <p:txBody>
          <a:bodyPr/>
          <a:lstStyle/>
          <a:p>
            <a:fld id="{6113E31D-E2AB-40D1-8B51-AFA5AFEF393A}" type="slidenum">
              <a:rPr lang="en-US" smtClean="0"/>
              <a:t>80</a:t>
            </a:fld>
            <a:endParaRPr lang="en-US" dirty="0"/>
          </a:p>
        </p:txBody>
      </p:sp>
    </p:spTree>
    <p:extLst>
      <p:ext uri="{BB962C8B-B14F-4D97-AF65-F5344CB8AC3E}">
        <p14:creationId xmlns:p14="http://schemas.microsoft.com/office/powerpoint/2010/main" val="418997345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86416F-19CC-45D1-886E-A0CFA0A94FD2}"/>
              </a:ext>
            </a:extLst>
          </p:cNvPr>
          <p:cNvSpPr>
            <a:spLocks noGrp="1"/>
          </p:cNvSpPr>
          <p:nvPr>
            <p:ph type="title"/>
          </p:nvPr>
        </p:nvSpPr>
        <p:spPr/>
        <p:txBody>
          <a:bodyPr/>
          <a:lstStyle/>
          <a:p>
            <a:r>
              <a:rPr lang="en-US" dirty="0"/>
              <a:t>Reading Material (Optional)</a:t>
            </a:r>
            <a:endParaRPr lang="en-SG" dirty="0"/>
          </a:p>
        </p:txBody>
      </p:sp>
      <p:sp>
        <p:nvSpPr>
          <p:cNvPr id="3" name="Content Placeholder 2">
            <a:extLst>
              <a:ext uri="{FF2B5EF4-FFF2-40B4-BE49-F238E27FC236}">
                <a16:creationId xmlns:a16="http://schemas.microsoft.com/office/drawing/2014/main" id="{C35EFA18-6003-4D51-8BA8-D97D334741EC}"/>
              </a:ext>
            </a:extLst>
          </p:cNvPr>
          <p:cNvSpPr>
            <a:spLocks noGrp="1"/>
          </p:cNvSpPr>
          <p:nvPr>
            <p:ph idx="1"/>
          </p:nvPr>
        </p:nvSpPr>
        <p:spPr/>
        <p:txBody>
          <a:bodyPr>
            <a:normAutofit/>
          </a:bodyPr>
          <a:lstStyle/>
          <a:p>
            <a:r>
              <a:rPr lang="en-US" dirty="0" err="1"/>
              <a:t>Shwartz</a:t>
            </a:r>
            <a:r>
              <a:rPr lang="en-US" dirty="0"/>
              <a:t> </a:t>
            </a:r>
            <a:r>
              <a:rPr lang="en-US" dirty="0">
                <a:hlinkClick r:id="rId2"/>
              </a:rPr>
              <a:t>https://www.dropbox.com/s/ed9s6zyrtjgc7dk/Shwartz.pdf?dl=0</a:t>
            </a:r>
            <a:endParaRPr lang="en-US" dirty="0"/>
          </a:p>
          <a:p>
            <a:r>
              <a:rPr lang="en-US" dirty="0"/>
              <a:t>Interview Question: </a:t>
            </a:r>
            <a:r>
              <a:rPr lang="en-SG" dirty="0">
                <a:hlinkClick r:id="rId3"/>
              </a:rPr>
              <a:t>https://www.simplilearn.com/tutorials/deep-learning-tutorial/deep-learning-interview-questions</a:t>
            </a:r>
            <a:endParaRPr lang="en-US" dirty="0"/>
          </a:p>
          <a:p>
            <a:r>
              <a:rPr lang="en-US" dirty="0"/>
              <a:t>Video</a:t>
            </a:r>
          </a:p>
          <a:p>
            <a:r>
              <a:rPr lang="en-SG" dirty="0">
                <a:hlinkClick r:id="rId4"/>
              </a:rPr>
              <a:t>https://www.youtube.com/watch?v=aircAruvnKk&amp;t=585s</a:t>
            </a:r>
            <a:endParaRPr lang="en-SG" dirty="0"/>
          </a:p>
          <a:p>
            <a:r>
              <a:rPr lang="en-SG" dirty="0">
                <a:hlinkClick r:id="rId5"/>
              </a:rPr>
              <a:t>https://www.youtube.com/watch?v=1BZm5RAljn0</a:t>
            </a:r>
            <a:endParaRPr lang="en-US" dirty="0"/>
          </a:p>
        </p:txBody>
      </p:sp>
      <p:sp>
        <p:nvSpPr>
          <p:cNvPr id="4" name="Slide Number Placeholder 3">
            <a:extLst>
              <a:ext uri="{FF2B5EF4-FFF2-40B4-BE49-F238E27FC236}">
                <a16:creationId xmlns:a16="http://schemas.microsoft.com/office/drawing/2014/main" id="{FB9F7134-8D55-4F3B-9272-849539F793FD}"/>
              </a:ext>
            </a:extLst>
          </p:cNvPr>
          <p:cNvSpPr>
            <a:spLocks noGrp="1"/>
          </p:cNvSpPr>
          <p:nvPr>
            <p:ph type="sldNum" sz="quarter" idx="12"/>
          </p:nvPr>
        </p:nvSpPr>
        <p:spPr/>
        <p:txBody>
          <a:bodyPr/>
          <a:lstStyle/>
          <a:p>
            <a:fld id="{6113E31D-E2AB-40D1-8B51-AFA5AFEF393A}" type="slidenum">
              <a:rPr lang="en-US" smtClean="0"/>
              <a:t>81</a:t>
            </a:fld>
            <a:endParaRPr lang="en-US" dirty="0"/>
          </a:p>
        </p:txBody>
      </p:sp>
    </p:spTree>
    <p:extLst>
      <p:ext uri="{BB962C8B-B14F-4D97-AF65-F5344CB8AC3E}">
        <p14:creationId xmlns:p14="http://schemas.microsoft.com/office/powerpoint/2010/main" val="306514831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2DCA09-B90B-4455-9BED-BE1A1E05A433}"/>
              </a:ext>
            </a:extLst>
          </p:cNvPr>
          <p:cNvSpPr>
            <a:spLocks noGrp="1"/>
          </p:cNvSpPr>
          <p:nvPr>
            <p:ph type="title"/>
          </p:nvPr>
        </p:nvSpPr>
        <p:spPr/>
        <p:txBody>
          <a:bodyPr/>
          <a:lstStyle/>
          <a:p>
            <a:r>
              <a:rPr lang="en-SG" dirty="0"/>
              <a:t>Discussion</a:t>
            </a:r>
          </a:p>
        </p:txBody>
      </p:sp>
      <p:sp>
        <p:nvSpPr>
          <p:cNvPr id="3" name="Content Placeholder 2">
            <a:extLst>
              <a:ext uri="{FF2B5EF4-FFF2-40B4-BE49-F238E27FC236}">
                <a16:creationId xmlns:a16="http://schemas.microsoft.com/office/drawing/2014/main" id="{2BE55D9E-53A4-46DA-82A7-3121EA7CD421}"/>
              </a:ext>
            </a:extLst>
          </p:cNvPr>
          <p:cNvSpPr>
            <a:spLocks noGrp="1"/>
          </p:cNvSpPr>
          <p:nvPr>
            <p:ph idx="1"/>
          </p:nvPr>
        </p:nvSpPr>
        <p:spPr/>
        <p:txBody>
          <a:bodyPr>
            <a:normAutofit/>
          </a:bodyPr>
          <a:lstStyle/>
          <a:p>
            <a:r>
              <a:rPr lang="en-SG" sz="1800" dirty="0"/>
              <a:t>Form your group</a:t>
            </a:r>
          </a:p>
        </p:txBody>
      </p:sp>
    </p:spTree>
    <p:extLst>
      <p:ext uri="{BB962C8B-B14F-4D97-AF65-F5344CB8AC3E}">
        <p14:creationId xmlns:p14="http://schemas.microsoft.com/office/powerpoint/2010/main" val="247361588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Content Placeholder 2">
            <a:extLst>
              <a:ext uri="{FF2B5EF4-FFF2-40B4-BE49-F238E27FC236}">
                <a16:creationId xmlns:a16="http://schemas.microsoft.com/office/drawing/2014/main" id="{FDB1CD3A-8FC9-47DA-AC5D-297FE422A164}"/>
              </a:ext>
            </a:extLst>
          </p:cNvPr>
          <p:cNvSpPr>
            <a:spLocks noGrp="1" noChangeArrowheads="1"/>
          </p:cNvSpPr>
          <p:nvPr>
            <p:ph idx="1"/>
          </p:nvPr>
        </p:nvSpPr>
        <p:spPr>
          <a:xfrm>
            <a:off x="2326005" y="2403158"/>
            <a:ext cx="4629150" cy="2545854"/>
          </a:xfrm>
        </p:spPr>
        <p:txBody>
          <a:bodyPr/>
          <a:lstStyle/>
          <a:p>
            <a:pPr marL="0" indent="0">
              <a:buNone/>
            </a:pPr>
            <a:endParaRPr lang="en-SG" altLang="zh-CN" dirty="0">
              <a:ea typeface="ＭＳ Ｐゴシック" panose="020B0600070205080204" pitchFamily="34" charset="-128"/>
            </a:endParaRPr>
          </a:p>
          <a:p>
            <a:pPr marL="0" indent="0" algn="ctr">
              <a:buNone/>
            </a:pPr>
            <a:r>
              <a:rPr lang="en-SG" altLang="zh-CN" sz="3300" dirty="0">
                <a:ea typeface="ＭＳ Ｐゴシック" panose="020B0600070205080204" pitchFamily="34" charset="-128"/>
              </a:rPr>
              <a:t>Thank You</a:t>
            </a:r>
          </a:p>
        </p:txBody>
      </p:sp>
      <p:sp>
        <p:nvSpPr>
          <p:cNvPr id="163843" name="Slide Number Placeholder 1">
            <a:extLst>
              <a:ext uri="{FF2B5EF4-FFF2-40B4-BE49-F238E27FC236}">
                <a16:creationId xmlns:a16="http://schemas.microsoft.com/office/drawing/2014/main" id="{549FCC65-1970-4D9A-A078-D89EE098D943}"/>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1575">
                <a:solidFill>
                  <a:schemeClr val="tx1"/>
                </a:solidFill>
                <a:latin typeface="Arial" panose="020B0604020202020204" pitchFamily="34" charset="0"/>
                <a:ea typeface="ＭＳ Ｐゴシック" panose="020B0600070205080204" pitchFamily="34" charset="-128"/>
              </a:defRPr>
            </a:lvl1pPr>
            <a:lvl2pPr marL="417910" indent="-160735">
              <a:spcBef>
                <a:spcPct val="20000"/>
              </a:spcBef>
              <a:buChar char="–"/>
              <a:defRPr sz="1350">
                <a:solidFill>
                  <a:schemeClr val="tx1"/>
                </a:solidFill>
                <a:latin typeface="Arial" panose="020B0604020202020204" pitchFamily="34" charset="0"/>
                <a:ea typeface="ＭＳ Ｐゴシック" panose="020B0600070205080204" pitchFamily="34" charset="-128"/>
              </a:defRPr>
            </a:lvl2pPr>
            <a:lvl3pPr marL="642938" indent="-128588">
              <a:spcBef>
                <a:spcPct val="20000"/>
              </a:spcBef>
              <a:buChar char="•"/>
              <a:defRPr sz="1350">
                <a:solidFill>
                  <a:schemeClr val="tx1"/>
                </a:solidFill>
                <a:latin typeface="Arial" panose="020B0604020202020204" pitchFamily="34" charset="0"/>
                <a:ea typeface="ＭＳ Ｐゴシック" panose="020B0600070205080204" pitchFamily="34" charset="-128"/>
              </a:defRPr>
            </a:lvl3pPr>
            <a:lvl4pPr marL="900113" indent="-128588">
              <a:spcBef>
                <a:spcPct val="20000"/>
              </a:spcBef>
              <a:buChar char="–"/>
              <a:defRPr sz="1125">
                <a:solidFill>
                  <a:schemeClr val="tx1"/>
                </a:solidFill>
                <a:latin typeface="Arial" panose="020B0604020202020204" pitchFamily="34" charset="0"/>
                <a:ea typeface="ＭＳ Ｐゴシック" panose="020B0600070205080204" pitchFamily="34" charset="-128"/>
              </a:defRPr>
            </a:lvl4pPr>
            <a:lvl5pPr marL="1157288" indent="-128588">
              <a:spcBef>
                <a:spcPct val="20000"/>
              </a:spcBef>
              <a:buChar char="»"/>
              <a:defRPr sz="1125">
                <a:solidFill>
                  <a:schemeClr val="tx1"/>
                </a:solidFill>
                <a:latin typeface="Arial" panose="020B0604020202020204" pitchFamily="34" charset="0"/>
                <a:ea typeface="ＭＳ Ｐゴシック" panose="020B0600070205080204" pitchFamily="34" charset="-128"/>
              </a:defRPr>
            </a:lvl5pPr>
            <a:lvl6pPr marL="1414463" indent="-128588" eaLnBrk="0" fontAlgn="base" hangingPunct="0">
              <a:spcBef>
                <a:spcPct val="20000"/>
              </a:spcBef>
              <a:spcAft>
                <a:spcPct val="0"/>
              </a:spcAft>
              <a:buChar char="»"/>
              <a:defRPr sz="1125">
                <a:solidFill>
                  <a:schemeClr val="tx1"/>
                </a:solidFill>
                <a:latin typeface="Arial" panose="020B0604020202020204" pitchFamily="34" charset="0"/>
                <a:ea typeface="ＭＳ Ｐゴシック" panose="020B0600070205080204" pitchFamily="34" charset="-128"/>
              </a:defRPr>
            </a:lvl6pPr>
            <a:lvl7pPr marL="1671638" indent="-128588" eaLnBrk="0" fontAlgn="base" hangingPunct="0">
              <a:spcBef>
                <a:spcPct val="20000"/>
              </a:spcBef>
              <a:spcAft>
                <a:spcPct val="0"/>
              </a:spcAft>
              <a:buChar char="»"/>
              <a:defRPr sz="1125">
                <a:solidFill>
                  <a:schemeClr val="tx1"/>
                </a:solidFill>
                <a:latin typeface="Arial" panose="020B0604020202020204" pitchFamily="34" charset="0"/>
                <a:ea typeface="ＭＳ Ｐゴシック" panose="020B0600070205080204" pitchFamily="34" charset="-128"/>
              </a:defRPr>
            </a:lvl7pPr>
            <a:lvl8pPr marL="1928813" indent="-128588" eaLnBrk="0" fontAlgn="base" hangingPunct="0">
              <a:spcBef>
                <a:spcPct val="20000"/>
              </a:spcBef>
              <a:spcAft>
                <a:spcPct val="0"/>
              </a:spcAft>
              <a:buChar char="»"/>
              <a:defRPr sz="1125">
                <a:solidFill>
                  <a:schemeClr val="tx1"/>
                </a:solidFill>
                <a:latin typeface="Arial" panose="020B0604020202020204" pitchFamily="34" charset="0"/>
                <a:ea typeface="ＭＳ Ｐゴシック" panose="020B0600070205080204" pitchFamily="34" charset="-128"/>
              </a:defRPr>
            </a:lvl8pPr>
            <a:lvl9pPr marL="2185988" indent="-128588" eaLnBrk="0" fontAlgn="base" hangingPunct="0">
              <a:spcBef>
                <a:spcPct val="20000"/>
              </a:spcBef>
              <a:spcAft>
                <a:spcPct val="0"/>
              </a:spcAft>
              <a:buChar char="»"/>
              <a:defRPr sz="1125">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fld id="{AE3698A2-3308-4CA8-9ADE-C1E4645C9E12}" type="slidenum">
              <a:rPr lang="en-US" altLang="zh-CN" sz="788">
                <a:solidFill>
                  <a:srgbClr val="000000"/>
                </a:solidFill>
              </a:rPr>
              <a:pPr>
                <a:spcBef>
                  <a:spcPct val="0"/>
                </a:spcBef>
                <a:buFontTx/>
                <a:buNone/>
              </a:pPr>
              <a:t>83</a:t>
            </a:fld>
            <a:endParaRPr lang="en-US" altLang="zh-CN" sz="788">
              <a:solidFill>
                <a:srgbClr val="000000"/>
              </a:solidFill>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65F1FE-0C9A-492F-A5E2-7D5E177F6B05}"/>
              </a:ext>
            </a:extLst>
          </p:cNvPr>
          <p:cNvSpPr>
            <a:spLocks noGrp="1"/>
          </p:cNvSpPr>
          <p:nvPr>
            <p:ph type="title"/>
          </p:nvPr>
        </p:nvSpPr>
        <p:spPr>
          <a:xfrm>
            <a:off x="251717" y="4550005"/>
            <a:ext cx="8229600" cy="1143000"/>
          </a:xfrm>
        </p:spPr>
        <p:txBody>
          <a:bodyPr/>
          <a:lstStyle/>
          <a:p>
            <a:r>
              <a:rPr lang="en-US" dirty="0"/>
              <a:t>Optional</a:t>
            </a:r>
            <a:endParaRPr lang="en-SG" dirty="0"/>
          </a:p>
        </p:txBody>
      </p:sp>
    </p:spTree>
    <p:extLst>
      <p:ext uri="{BB962C8B-B14F-4D97-AF65-F5344CB8AC3E}">
        <p14:creationId xmlns:p14="http://schemas.microsoft.com/office/powerpoint/2010/main" val="231117492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CAFC3D-F106-495C-A9AF-1C1232D9BAAB}"/>
              </a:ext>
            </a:extLst>
          </p:cNvPr>
          <p:cNvSpPr>
            <a:spLocks noGrp="1"/>
          </p:cNvSpPr>
          <p:nvPr>
            <p:ph type="title"/>
          </p:nvPr>
        </p:nvSpPr>
        <p:spPr/>
        <p:txBody>
          <a:bodyPr/>
          <a:lstStyle/>
          <a:p>
            <a:r>
              <a:rPr lang="en-SG" dirty="0"/>
              <a:t>Dataset </a:t>
            </a:r>
          </a:p>
        </p:txBody>
      </p:sp>
      <p:graphicFrame>
        <p:nvGraphicFramePr>
          <p:cNvPr id="4" name="Table 4">
            <a:extLst>
              <a:ext uri="{FF2B5EF4-FFF2-40B4-BE49-F238E27FC236}">
                <a16:creationId xmlns:a16="http://schemas.microsoft.com/office/drawing/2014/main" id="{151928D3-DD0B-4BEC-949B-4B66CCC8A88F}"/>
              </a:ext>
            </a:extLst>
          </p:cNvPr>
          <p:cNvGraphicFramePr>
            <a:graphicFrameLocks noGrp="1"/>
          </p:cNvGraphicFramePr>
          <p:nvPr/>
        </p:nvGraphicFramePr>
        <p:xfrm>
          <a:off x="1365585" y="2125266"/>
          <a:ext cx="6096000" cy="2205321"/>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305825279"/>
                    </a:ext>
                  </a:extLst>
                </a:gridCol>
                <a:gridCol w="2032000">
                  <a:extLst>
                    <a:ext uri="{9D8B030D-6E8A-4147-A177-3AD203B41FA5}">
                      <a16:colId xmlns:a16="http://schemas.microsoft.com/office/drawing/2014/main" val="3742589706"/>
                    </a:ext>
                  </a:extLst>
                </a:gridCol>
                <a:gridCol w="2032000">
                  <a:extLst>
                    <a:ext uri="{9D8B030D-6E8A-4147-A177-3AD203B41FA5}">
                      <a16:colId xmlns:a16="http://schemas.microsoft.com/office/drawing/2014/main" val="4280991557"/>
                    </a:ext>
                  </a:extLst>
                </a:gridCol>
              </a:tblGrid>
              <a:tr h="258411">
                <a:tc>
                  <a:txBody>
                    <a:bodyPr/>
                    <a:lstStyle/>
                    <a:p>
                      <a:r>
                        <a:rPr lang="en-SG" sz="1000" dirty="0"/>
                        <a:t>Weight</a:t>
                      </a:r>
                    </a:p>
                  </a:txBody>
                  <a:tcPr marL="68580" marR="68580" marT="34290" marB="34290"/>
                </a:tc>
                <a:tc>
                  <a:txBody>
                    <a:bodyPr/>
                    <a:lstStyle/>
                    <a:p>
                      <a:r>
                        <a:rPr lang="en-SG" sz="1000" dirty="0"/>
                        <a:t>Height</a:t>
                      </a:r>
                    </a:p>
                  </a:txBody>
                  <a:tcPr marL="68580" marR="68580" marT="34290" marB="34290"/>
                </a:tc>
                <a:tc>
                  <a:txBody>
                    <a:bodyPr/>
                    <a:lstStyle/>
                    <a:p>
                      <a:r>
                        <a:rPr lang="en-SG" sz="1000" dirty="0"/>
                        <a:t>Gender (Target)</a:t>
                      </a:r>
                    </a:p>
                  </a:txBody>
                  <a:tcPr marL="68580" marR="68580" marT="34290" marB="34290"/>
                </a:tc>
                <a:extLst>
                  <a:ext uri="{0D108BD9-81ED-4DB2-BD59-A6C34878D82A}">
                    <a16:rowId xmlns:a16="http://schemas.microsoft.com/office/drawing/2014/main" val="1759129770"/>
                  </a:ext>
                </a:extLst>
              </a:tr>
              <a:tr h="278130">
                <a:tc>
                  <a:txBody>
                    <a:bodyPr/>
                    <a:lstStyle/>
                    <a:p>
                      <a:r>
                        <a:rPr lang="en-SG" sz="1000" b="0" i="0" u="none" strike="noStrike" dirty="0">
                          <a:solidFill>
                            <a:schemeClr val="tx1"/>
                          </a:solidFill>
                          <a:effectLst/>
                        </a:rPr>
                        <a:t>71</a:t>
                      </a:r>
                    </a:p>
                  </a:txBody>
                  <a:tcPr marL="68580" marR="68580" marT="34290" marB="34290"/>
                </a:tc>
                <a:tc>
                  <a:txBody>
                    <a:bodyPr/>
                    <a:lstStyle/>
                    <a:p>
                      <a:r>
                        <a:rPr lang="en-SG" sz="1000" b="0" i="0" u="none" strike="noStrike" dirty="0">
                          <a:solidFill>
                            <a:schemeClr val="tx1"/>
                          </a:solidFill>
                          <a:effectLst/>
                        </a:rPr>
                        <a:t>170</a:t>
                      </a:r>
                    </a:p>
                  </a:txBody>
                  <a:tcPr marL="68580" marR="68580" marT="34290" marB="34290"/>
                </a:tc>
                <a:tc>
                  <a:txBody>
                    <a:bodyPr/>
                    <a:lstStyle/>
                    <a:p>
                      <a:r>
                        <a:rPr lang="en-SG" sz="1000" b="0" i="0" u="none" strike="noStrike" dirty="0">
                          <a:solidFill>
                            <a:schemeClr val="tx1"/>
                          </a:solidFill>
                          <a:effectLst/>
                        </a:rPr>
                        <a:t>M</a:t>
                      </a:r>
                    </a:p>
                  </a:txBody>
                  <a:tcPr marL="68580" marR="68580" marT="34290" marB="34290"/>
                </a:tc>
                <a:extLst>
                  <a:ext uri="{0D108BD9-81ED-4DB2-BD59-A6C34878D82A}">
                    <a16:rowId xmlns:a16="http://schemas.microsoft.com/office/drawing/2014/main" val="1648757493"/>
                  </a:ext>
                </a:extLst>
              </a:tr>
              <a:tr h="278130">
                <a:tc>
                  <a:txBody>
                    <a:bodyPr/>
                    <a:lstStyle/>
                    <a:p>
                      <a:r>
                        <a:rPr lang="en-SG" sz="1000" b="0" i="0" u="none" strike="noStrike" dirty="0">
                          <a:solidFill>
                            <a:schemeClr val="tx1"/>
                          </a:solidFill>
                          <a:effectLst/>
                        </a:rPr>
                        <a:t>68</a:t>
                      </a:r>
                    </a:p>
                  </a:txBody>
                  <a:tcPr marL="68580" marR="68580" marT="34290" marB="34290"/>
                </a:tc>
                <a:tc>
                  <a:txBody>
                    <a:bodyPr/>
                    <a:lstStyle/>
                    <a:p>
                      <a:r>
                        <a:rPr lang="en-SG" sz="1000" b="0" i="0" u="none" strike="noStrike" dirty="0">
                          <a:solidFill>
                            <a:schemeClr val="tx1"/>
                          </a:solidFill>
                          <a:effectLst/>
                        </a:rPr>
                        <a:t>169</a:t>
                      </a:r>
                    </a:p>
                  </a:txBody>
                  <a:tcPr marL="68580" marR="68580" marT="34290" marB="34290"/>
                </a:tc>
                <a:tc>
                  <a:txBody>
                    <a:bodyPr/>
                    <a:lstStyle/>
                    <a:p>
                      <a:r>
                        <a:rPr lang="en-SG" sz="1000" b="0" i="0" u="none" strike="noStrike" dirty="0">
                          <a:solidFill>
                            <a:schemeClr val="tx1"/>
                          </a:solidFill>
                          <a:effectLst/>
                        </a:rPr>
                        <a:t>M</a:t>
                      </a:r>
                    </a:p>
                  </a:txBody>
                  <a:tcPr marL="68580" marR="68580" marT="34290" marB="34290"/>
                </a:tc>
                <a:extLst>
                  <a:ext uri="{0D108BD9-81ED-4DB2-BD59-A6C34878D82A}">
                    <a16:rowId xmlns:a16="http://schemas.microsoft.com/office/drawing/2014/main" val="3864791108"/>
                  </a:ext>
                </a:extLst>
              </a:tr>
              <a:tr h="278130">
                <a:tc>
                  <a:txBody>
                    <a:bodyPr/>
                    <a:lstStyle/>
                    <a:p>
                      <a:r>
                        <a:rPr lang="en-SG" sz="1000" b="0" i="0" u="none" strike="noStrike" dirty="0">
                          <a:solidFill>
                            <a:schemeClr val="tx1"/>
                          </a:solidFill>
                          <a:effectLst/>
                        </a:rPr>
                        <a:t>66</a:t>
                      </a:r>
                    </a:p>
                  </a:txBody>
                  <a:tcPr marL="68580" marR="68580" marT="34290" marB="34290"/>
                </a:tc>
                <a:tc>
                  <a:txBody>
                    <a:bodyPr/>
                    <a:lstStyle/>
                    <a:p>
                      <a:r>
                        <a:rPr lang="en-SG" sz="1000" b="0" i="0" u="none" strike="noStrike" dirty="0">
                          <a:solidFill>
                            <a:schemeClr val="tx1"/>
                          </a:solidFill>
                          <a:effectLst/>
                        </a:rPr>
                        <a:t>168</a:t>
                      </a:r>
                    </a:p>
                  </a:txBody>
                  <a:tcPr marL="68580" marR="68580" marT="34290" marB="34290"/>
                </a:tc>
                <a:tc>
                  <a:txBody>
                    <a:bodyPr/>
                    <a:lstStyle/>
                    <a:p>
                      <a:r>
                        <a:rPr lang="en-SG" sz="1000" b="0" i="0" u="none" strike="noStrike" dirty="0">
                          <a:solidFill>
                            <a:schemeClr val="tx1"/>
                          </a:solidFill>
                          <a:effectLst/>
                        </a:rPr>
                        <a:t>M</a:t>
                      </a:r>
                    </a:p>
                  </a:txBody>
                  <a:tcPr marL="68580" marR="68580" marT="34290" marB="34290"/>
                </a:tc>
                <a:extLst>
                  <a:ext uri="{0D108BD9-81ED-4DB2-BD59-A6C34878D82A}">
                    <a16:rowId xmlns:a16="http://schemas.microsoft.com/office/drawing/2014/main" val="4025156049"/>
                  </a:ext>
                </a:extLst>
              </a:tr>
              <a:tr h="278130">
                <a:tc>
                  <a:txBody>
                    <a:bodyPr/>
                    <a:lstStyle/>
                    <a:p>
                      <a:r>
                        <a:rPr lang="en-SG" sz="1000" b="0" i="0" u="none" strike="noStrike" dirty="0">
                          <a:solidFill>
                            <a:schemeClr val="tx1"/>
                          </a:solidFill>
                          <a:effectLst/>
                        </a:rPr>
                        <a:t>50</a:t>
                      </a:r>
                    </a:p>
                  </a:txBody>
                  <a:tcPr marL="68580" marR="68580" marT="34290" marB="34290"/>
                </a:tc>
                <a:tc>
                  <a:txBody>
                    <a:bodyPr/>
                    <a:lstStyle/>
                    <a:p>
                      <a:r>
                        <a:rPr lang="en-SG" sz="1000" b="0" i="0" u="none" strike="noStrike" dirty="0">
                          <a:solidFill>
                            <a:schemeClr val="tx1"/>
                          </a:solidFill>
                          <a:effectLst/>
                        </a:rPr>
                        <a:t>153</a:t>
                      </a:r>
                    </a:p>
                  </a:txBody>
                  <a:tcPr marL="68580" marR="68580" marT="34290" marB="34290"/>
                </a:tc>
                <a:tc>
                  <a:txBody>
                    <a:bodyPr/>
                    <a:lstStyle/>
                    <a:p>
                      <a:r>
                        <a:rPr lang="en-SG" sz="1000" b="0" i="0" u="none" strike="noStrike" dirty="0">
                          <a:solidFill>
                            <a:schemeClr val="tx1"/>
                          </a:solidFill>
                          <a:effectLst/>
                        </a:rPr>
                        <a:t>F</a:t>
                      </a:r>
                    </a:p>
                  </a:txBody>
                  <a:tcPr marL="68580" marR="68580" marT="34290" marB="34290"/>
                </a:tc>
                <a:extLst>
                  <a:ext uri="{0D108BD9-81ED-4DB2-BD59-A6C34878D82A}">
                    <a16:rowId xmlns:a16="http://schemas.microsoft.com/office/drawing/2014/main" val="4130892296"/>
                  </a:ext>
                </a:extLst>
              </a:tr>
              <a:tr h="278130">
                <a:tc>
                  <a:txBody>
                    <a:bodyPr/>
                    <a:lstStyle/>
                    <a:p>
                      <a:r>
                        <a:rPr lang="en-SG" sz="1000" b="0" i="0" u="none" strike="noStrike" dirty="0">
                          <a:solidFill>
                            <a:schemeClr val="tx1"/>
                          </a:solidFill>
                          <a:effectLst/>
                        </a:rPr>
                        <a:t>58</a:t>
                      </a:r>
                    </a:p>
                  </a:txBody>
                  <a:tcPr marL="68580" marR="68580" marT="34290" marB="34290"/>
                </a:tc>
                <a:tc>
                  <a:txBody>
                    <a:bodyPr/>
                    <a:lstStyle/>
                    <a:p>
                      <a:r>
                        <a:rPr lang="en-SG" sz="1000" b="0" i="0" u="none" strike="noStrike" dirty="0">
                          <a:solidFill>
                            <a:schemeClr val="tx1"/>
                          </a:solidFill>
                          <a:effectLst/>
                        </a:rPr>
                        <a:t>164</a:t>
                      </a:r>
                    </a:p>
                  </a:txBody>
                  <a:tcPr marL="68580" marR="68580" marT="34290" marB="34290"/>
                </a:tc>
                <a:tc>
                  <a:txBody>
                    <a:bodyPr/>
                    <a:lstStyle/>
                    <a:p>
                      <a:r>
                        <a:rPr lang="en-SG" sz="1000" b="0" i="0" u="none" strike="noStrike" dirty="0">
                          <a:solidFill>
                            <a:schemeClr val="tx1"/>
                          </a:solidFill>
                          <a:effectLst/>
                        </a:rPr>
                        <a:t>F</a:t>
                      </a:r>
                    </a:p>
                  </a:txBody>
                  <a:tcPr marL="68580" marR="68580" marT="34290" marB="34290"/>
                </a:tc>
                <a:extLst>
                  <a:ext uri="{0D108BD9-81ED-4DB2-BD59-A6C34878D82A}">
                    <a16:rowId xmlns:a16="http://schemas.microsoft.com/office/drawing/2014/main" val="1491861930"/>
                  </a:ext>
                </a:extLst>
              </a:tr>
              <a:tr h="278130">
                <a:tc>
                  <a:txBody>
                    <a:bodyPr/>
                    <a:lstStyle/>
                    <a:p>
                      <a:r>
                        <a:rPr lang="en-SG" sz="1000" b="0" i="0" u="none" strike="noStrike" dirty="0">
                          <a:solidFill>
                            <a:schemeClr val="tx1"/>
                          </a:solidFill>
                          <a:effectLst/>
                        </a:rPr>
                        <a:t>72</a:t>
                      </a:r>
                    </a:p>
                  </a:txBody>
                  <a:tcPr marL="68580" marR="68580" marT="34290" marB="34290"/>
                </a:tc>
                <a:tc>
                  <a:txBody>
                    <a:bodyPr/>
                    <a:lstStyle/>
                    <a:p>
                      <a:r>
                        <a:rPr lang="en-SG" sz="1000" b="0" i="0" u="none" strike="noStrike" dirty="0">
                          <a:solidFill>
                            <a:schemeClr val="tx1"/>
                          </a:solidFill>
                          <a:effectLst/>
                        </a:rPr>
                        <a:t>167</a:t>
                      </a:r>
                    </a:p>
                  </a:txBody>
                  <a:tcPr marL="68580" marR="68580" marT="34290" marB="34290"/>
                </a:tc>
                <a:tc>
                  <a:txBody>
                    <a:bodyPr/>
                    <a:lstStyle/>
                    <a:p>
                      <a:r>
                        <a:rPr lang="en-SG" sz="1000" b="0" i="0" u="none" strike="noStrike" dirty="0">
                          <a:solidFill>
                            <a:schemeClr val="tx1"/>
                          </a:solidFill>
                          <a:effectLst/>
                        </a:rPr>
                        <a:t>F</a:t>
                      </a:r>
                    </a:p>
                  </a:txBody>
                  <a:tcPr marL="68580" marR="68580" marT="34290" marB="34290"/>
                </a:tc>
                <a:extLst>
                  <a:ext uri="{0D108BD9-81ED-4DB2-BD59-A6C34878D82A}">
                    <a16:rowId xmlns:a16="http://schemas.microsoft.com/office/drawing/2014/main" val="403319589"/>
                  </a:ext>
                </a:extLst>
              </a:tr>
              <a:tr h="278130">
                <a:tc>
                  <a:txBody>
                    <a:bodyPr/>
                    <a:lstStyle/>
                    <a:p>
                      <a:r>
                        <a:rPr lang="en-SG" sz="1000" b="0" i="0" u="none" strike="noStrike" dirty="0">
                          <a:solidFill>
                            <a:schemeClr val="tx1"/>
                          </a:solidFill>
                          <a:effectLst/>
                        </a:rPr>
                        <a:t>62</a:t>
                      </a:r>
                    </a:p>
                  </a:txBody>
                  <a:tcPr marL="68580" marR="68580" marT="34290" marB="34290"/>
                </a:tc>
                <a:tc>
                  <a:txBody>
                    <a:bodyPr/>
                    <a:lstStyle/>
                    <a:p>
                      <a:r>
                        <a:rPr lang="en-SG" sz="1000" b="0" i="0" u="none" strike="noStrike" dirty="0">
                          <a:solidFill>
                            <a:schemeClr val="tx1"/>
                          </a:solidFill>
                          <a:effectLst/>
                        </a:rPr>
                        <a:t>167</a:t>
                      </a:r>
                    </a:p>
                  </a:txBody>
                  <a:tcPr marL="68580" marR="68580" marT="34290" marB="34290"/>
                </a:tc>
                <a:tc>
                  <a:txBody>
                    <a:bodyPr/>
                    <a:lstStyle/>
                    <a:p>
                      <a:r>
                        <a:rPr lang="en-SG" sz="1000" b="0" i="0" u="none" strike="noStrike" dirty="0">
                          <a:solidFill>
                            <a:schemeClr val="tx1"/>
                          </a:solidFill>
                          <a:effectLst/>
                        </a:rPr>
                        <a:t>F</a:t>
                      </a:r>
                    </a:p>
                  </a:txBody>
                  <a:tcPr marL="68580" marR="68580" marT="34290" marB="34290"/>
                </a:tc>
                <a:extLst>
                  <a:ext uri="{0D108BD9-81ED-4DB2-BD59-A6C34878D82A}">
                    <a16:rowId xmlns:a16="http://schemas.microsoft.com/office/drawing/2014/main" val="3236890172"/>
                  </a:ext>
                </a:extLst>
              </a:tr>
            </a:tbl>
          </a:graphicData>
        </a:graphic>
      </p:graphicFrame>
      <p:graphicFrame>
        <p:nvGraphicFramePr>
          <p:cNvPr id="3" name="Table 2">
            <a:extLst>
              <a:ext uri="{FF2B5EF4-FFF2-40B4-BE49-F238E27FC236}">
                <a16:creationId xmlns:a16="http://schemas.microsoft.com/office/drawing/2014/main" id="{7EB21069-2E4A-4AD8-B4EC-6CD76812B292}"/>
              </a:ext>
            </a:extLst>
          </p:cNvPr>
          <p:cNvGraphicFramePr>
            <a:graphicFrameLocks noGrp="1"/>
          </p:cNvGraphicFramePr>
          <p:nvPr/>
        </p:nvGraphicFramePr>
        <p:xfrm>
          <a:off x="628651" y="2125266"/>
          <a:ext cx="736934" cy="2205321"/>
        </p:xfrm>
        <a:graphic>
          <a:graphicData uri="http://schemas.openxmlformats.org/drawingml/2006/table">
            <a:tbl>
              <a:tblPr firstRow="1" bandRow="1">
                <a:tableStyleId>{5C22544A-7EE6-4342-B048-85BDC9FD1C3A}</a:tableStyleId>
              </a:tblPr>
              <a:tblGrid>
                <a:gridCol w="736934">
                  <a:extLst>
                    <a:ext uri="{9D8B030D-6E8A-4147-A177-3AD203B41FA5}">
                      <a16:colId xmlns:a16="http://schemas.microsoft.com/office/drawing/2014/main" val="336633002"/>
                    </a:ext>
                  </a:extLst>
                </a:gridCol>
              </a:tblGrid>
              <a:tr h="258411">
                <a:tc>
                  <a:txBody>
                    <a:bodyPr/>
                    <a:lstStyle/>
                    <a:p>
                      <a:r>
                        <a:rPr lang="en-SG" sz="1000" dirty="0" err="1"/>
                        <a:t>Idx</a:t>
                      </a:r>
                      <a:endParaRPr lang="en-SG" sz="1000" dirty="0"/>
                    </a:p>
                  </a:txBody>
                  <a:tcPr marL="68580" marR="68580" marT="34290" marB="34290"/>
                </a:tc>
                <a:extLst>
                  <a:ext uri="{0D108BD9-81ED-4DB2-BD59-A6C34878D82A}">
                    <a16:rowId xmlns:a16="http://schemas.microsoft.com/office/drawing/2014/main" val="3969140438"/>
                  </a:ext>
                </a:extLst>
              </a:tr>
              <a:tr h="278130">
                <a:tc>
                  <a:txBody>
                    <a:bodyPr/>
                    <a:lstStyle/>
                    <a:p>
                      <a:r>
                        <a:rPr lang="en-SG" sz="1000" dirty="0"/>
                        <a:t>1</a:t>
                      </a:r>
                    </a:p>
                  </a:txBody>
                  <a:tcPr marL="68580" marR="68580" marT="34290" marB="34290"/>
                </a:tc>
                <a:extLst>
                  <a:ext uri="{0D108BD9-81ED-4DB2-BD59-A6C34878D82A}">
                    <a16:rowId xmlns:a16="http://schemas.microsoft.com/office/drawing/2014/main" val="1658245798"/>
                  </a:ext>
                </a:extLst>
              </a:tr>
              <a:tr h="278130">
                <a:tc>
                  <a:txBody>
                    <a:bodyPr/>
                    <a:lstStyle/>
                    <a:p>
                      <a:r>
                        <a:rPr lang="en-SG" sz="1000" dirty="0"/>
                        <a:t>2</a:t>
                      </a:r>
                    </a:p>
                  </a:txBody>
                  <a:tcPr marL="68580" marR="68580" marT="34290" marB="34290"/>
                </a:tc>
                <a:extLst>
                  <a:ext uri="{0D108BD9-81ED-4DB2-BD59-A6C34878D82A}">
                    <a16:rowId xmlns:a16="http://schemas.microsoft.com/office/drawing/2014/main" val="2607344711"/>
                  </a:ext>
                </a:extLst>
              </a:tr>
              <a:tr h="278130">
                <a:tc>
                  <a:txBody>
                    <a:bodyPr/>
                    <a:lstStyle/>
                    <a:p>
                      <a:r>
                        <a:rPr lang="en-SG" sz="1000" dirty="0"/>
                        <a:t>3</a:t>
                      </a:r>
                    </a:p>
                  </a:txBody>
                  <a:tcPr marL="68580" marR="68580" marT="34290" marB="34290"/>
                </a:tc>
                <a:extLst>
                  <a:ext uri="{0D108BD9-81ED-4DB2-BD59-A6C34878D82A}">
                    <a16:rowId xmlns:a16="http://schemas.microsoft.com/office/drawing/2014/main" val="3704821390"/>
                  </a:ext>
                </a:extLst>
              </a:tr>
              <a:tr h="278130">
                <a:tc>
                  <a:txBody>
                    <a:bodyPr/>
                    <a:lstStyle/>
                    <a:p>
                      <a:r>
                        <a:rPr lang="en-SG" sz="1000" dirty="0"/>
                        <a:t>4</a:t>
                      </a:r>
                    </a:p>
                  </a:txBody>
                  <a:tcPr marL="68580" marR="68580" marT="34290" marB="34290"/>
                </a:tc>
                <a:extLst>
                  <a:ext uri="{0D108BD9-81ED-4DB2-BD59-A6C34878D82A}">
                    <a16:rowId xmlns:a16="http://schemas.microsoft.com/office/drawing/2014/main" val="1130975208"/>
                  </a:ext>
                </a:extLst>
              </a:tr>
              <a:tr h="278130">
                <a:tc>
                  <a:txBody>
                    <a:bodyPr/>
                    <a:lstStyle/>
                    <a:p>
                      <a:r>
                        <a:rPr lang="en-SG" sz="1000" dirty="0"/>
                        <a:t>5</a:t>
                      </a:r>
                    </a:p>
                  </a:txBody>
                  <a:tcPr marL="68580" marR="68580" marT="34290" marB="34290"/>
                </a:tc>
                <a:extLst>
                  <a:ext uri="{0D108BD9-81ED-4DB2-BD59-A6C34878D82A}">
                    <a16:rowId xmlns:a16="http://schemas.microsoft.com/office/drawing/2014/main" val="1912062909"/>
                  </a:ext>
                </a:extLst>
              </a:tr>
              <a:tr h="278130">
                <a:tc>
                  <a:txBody>
                    <a:bodyPr/>
                    <a:lstStyle/>
                    <a:p>
                      <a:r>
                        <a:rPr lang="en-SG" sz="1000" dirty="0"/>
                        <a:t>6</a:t>
                      </a:r>
                    </a:p>
                  </a:txBody>
                  <a:tcPr marL="68580" marR="68580" marT="34290" marB="34290"/>
                </a:tc>
                <a:extLst>
                  <a:ext uri="{0D108BD9-81ED-4DB2-BD59-A6C34878D82A}">
                    <a16:rowId xmlns:a16="http://schemas.microsoft.com/office/drawing/2014/main" val="1418009623"/>
                  </a:ext>
                </a:extLst>
              </a:tr>
              <a:tr h="278130">
                <a:tc>
                  <a:txBody>
                    <a:bodyPr/>
                    <a:lstStyle/>
                    <a:p>
                      <a:r>
                        <a:rPr lang="en-SG" sz="1000" dirty="0"/>
                        <a:t>7</a:t>
                      </a:r>
                    </a:p>
                  </a:txBody>
                  <a:tcPr marL="68580" marR="68580" marT="34290" marB="34290"/>
                </a:tc>
                <a:extLst>
                  <a:ext uri="{0D108BD9-81ED-4DB2-BD59-A6C34878D82A}">
                    <a16:rowId xmlns:a16="http://schemas.microsoft.com/office/drawing/2014/main" val="101068581"/>
                  </a:ext>
                </a:extLst>
              </a:tr>
            </a:tbl>
          </a:graphicData>
        </a:graphic>
      </p:graphicFrame>
    </p:spTree>
    <p:extLst>
      <p:ext uri="{BB962C8B-B14F-4D97-AF65-F5344CB8AC3E}">
        <p14:creationId xmlns:p14="http://schemas.microsoft.com/office/powerpoint/2010/main" val="238193480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E5495F-622D-4F58-9608-A0C30851ABA9}"/>
              </a:ext>
            </a:extLst>
          </p:cNvPr>
          <p:cNvSpPr>
            <a:spLocks noGrp="1"/>
          </p:cNvSpPr>
          <p:nvPr>
            <p:ph type="title"/>
          </p:nvPr>
        </p:nvSpPr>
        <p:spPr/>
        <p:txBody>
          <a:bodyPr>
            <a:normAutofit fontScale="90000"/>
          </a:bodyPr>
          <a:lstStyle/>
          <a:p>
            <a:r>
              <a:rPr lang="en-US" sz="2000" dirty="0"/>
              <a:t>Gini Index Example: Weight &gt;= 65</a:t>
            </a:r>
            <a:br>
              <a:rPr lang="en-US" sz="2000" dirty="0"/>
            </a:br>
            <a:r>
              <a:rPr lang="en-US" sz="2000" dirty="0"/>
              <a:t>In practice, there is a heuristic algorithm to find the best split (example 65). Example of heuristic can start from medium and shift right or left. Sometimes it may be local minimum may not be global minimum. It does not matter as this is only the trainset and global minimum may be overfit.</a:t>
            </a:r>
            <a:endParaRPr lang="en-SG" sz="2000" dirty="0"/>
          </a:p>
        </p:txBody>
      </p:sp>
      <p:sp>
        <p:nvSpPr>
          <p:cNvPr id="3" name="Content Placeholder 2">
            <a:extLst>
              <a:ext uri="{FF2B5EF4-FFF2-40B4-BE49-F238E27FC236}">
                <a16:creationId xmlns:a16="http://schemas.microsoft.com/office/drawing/2014/main" id="{C78629A5-1AA7-40FD-A756-D402AB88FFB4}"/>
              </a:ext>
            </a:extLst>
          </p:cNvPr>
          <p:cNvSpPr>
            <a:spLocks noGrp="1"/>
          </p:cNvSpPr>
          <p:nvPr>
            <p:ph idx="1"/>
          </p:nvPr>
        </p:nvSpPr>
        <p:spPr>
          <a:xfrm>
            <a:off x="457200" y="2166599"/>
            <a:ext cx="8229600" cy="3876123"/>
          </a:xfrm>
        </p:spPr>
        <p:txBody>
          <a:bodyPr>
            <a:normAutofit fontScale="85000" lnSpcReduction="20000"/>
          </a:bodyPr>
          <a:lstStyle/>
          <a:p>
            <a:r>
              <a:rPr lang="en-US" dirty="0"/>
              <a:t>Baseline of Split: Weight has 4 instances (4/7) where it’s equal &gt;=65 and 3 instances (3/7) when it’s less than 65.</a:t>
            </a:r>
          </a:p>
          <a:p>
            <a:r>
              <a:rPr lang="en-US" dirty="0"/>
              <a:t>For Weight  &gt;= 65 &amp; Class == M: 3 / 4 instances have class equal to M.</a:t>
            </a:r>
          </a:p>
          <a:p>
            <a:r>
              <a:rPr lang="en-US" dirty="0"/>
              <a:t>For Weight  &gt;= 65 &amp; Class == F: 1 / 4 instances have class equal to F.</a:t>
            </a:r>
          </a:p>
          <a:p>
            <a:pPr lvl="1"/>
            <a:r>
              <a:rPr lang="en-US" dirty="0"/>
              <a:t>Gini Index here is 1-((3/4)^2 + (1/4)^2) = 0.5</a:t>
            </a:r>
          </a:p>
          <a:p>
            <a:r>
              <a:rPr lang="en-US" dirty="0"/>
              <a:t>For Weight &lt; 65 &amp; Class == M: 0 / 3 instances have class equal to M.</a:t>
            </a:r>
          </a:p>
          <a:p>
            <a:r>
              <a:rPr lang="en-US" dirty="0"/>
              <a:t>For Weight &lt; 65 &amp; Class == F: 3 / 3 instances have class equal to F.</a:t>
            </a:r>
          </a:p>
          <a:p>
            <a:pPr lvl="1"/>
            <a:r>
              <a:rPr lang="en-US" dirty="0"/>
              <a:t>Gini Index here is 1-((0/3)^2 + (3/3)^2) = 0</a:t>
            </a:r>
          </a:p>
          <a:p>
            <a:r>
              <a:rPr lang="en-US" dirty="0"/>
              <a:t>We then weight and sum each of the splits based on the baseline / proportion of the data each split takes up.</a:t>
            </a:r>
          </a:p>
          <a:p>
            <a:pPr lvl="1"/>
            <a:r>
              <a:rPr lang="en-US" dirty="0"/>
              <a:t>4/7 * 0.5 + 3/7 * 0 = </a:t>
            </a:r>
            <a:r>
              <a:rPr lang="en-SG" b="1" dirty="0"/>
              <a:t>0.285714 </a:t>
            </a:r>
            <a:endParaRPr lang="en-US" b="1" dirty="0"/>
          </a:p>
          <a:p>
            <a:endParaRPr lang="en-SG" dirty="0"/>
          </a:p>
        </p:txBody>
      </p:sp>
    </p:spTree>
    <p:extLst>
      <p:ext uri="{BB962C8B-B14F-4D97-AF65-F5344CB8AC3E}">
        <p14:creationId xmlns:p14="http://schemas.microsoft.com/office/powerpoint/2010/main" val="370486296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E5495F-622D-4F58-9608-A0C30851ABA9}"/>
              </a:ext>
            </a:extLst>
          </p:cNvPr>
          <p:cNvSpPr>
            <a:spLocks noGrp="1"/>
          </p:cNvSpPr>
          <p:nvPr>
            <p:ph type="title"/>
          </p:nvPr>
        </p:nvSpPr>
        <p:spPr/>
        <p:txBody>
          <a:bodyPr/>
          <a:lstStyle/>
          <a:p>
            <a:r>
              <a:rPr lang="en-US" dirty="0"/>
              <a:t>Gini Index Example: Height &gt;= 165</a:t>
            </a:r>
            <a:endParaRPr lang="en-SG" dirty="0"/>
          </a:p>
        </p:txBody>
      </p:sp>
      <p:sp>
        <p:nvSpPr>
          <p:cNvPr id="3" name="Content Placeholder 2">
            <a:extLst>
              <a:ext uri="{FF2B5EF4-FFF2-40B4-BE49-F238E27FC236}">
                <a16:creationId xmlns:a16="http://schemas.microsoft.com/office/drawing/2014/main" id="{C78629A5-1AA7-40FD-A756-D402AB88FFB4}"/>
              </a:ext>
            </a:extLst>
          </p:cNvPr>
          <p:cNvSpPr>
            <a:spLocks noGrp="1"/>
          </p:cNvSpPr>
          <p:nvPr>
            <p:ph idx="1"/>
          </p:nvPr>
        </p:nvSpPr>
        <p:spPr/>
        <p:txBody>
          <a:bodyPr>
            <a:normAutofit fontScale="77500" lnSpcReduction="20000"/>
          </a:bodyPr>
          <a:lstStyle/>
          <a:p>
            <a:r>
              <a:rPr lang="en-US" dirty="0"/>
              <a:t>Baseline of Split: Height has 5 instances (5/7) where it’s equal &gt;=165 and 2 instances (2/7) when it’s less than 165.</a:t>
            </a:r>
          </a:p>
          <a:p>
            <a:r>
              <a:rPr lang="en-US" dirty="0"/>
              <a:t>For Height  &gt;= 165 &amp; Class == M: 3 / 5 instances have class equal to M.</a:t>
            </a:r>
          </a:p>
          <a:p>
            <a:r>
              <a:rPr lang="en-US" dirty="0"/>
              <a:t>For Height  &gt;= 165 &amp; Class == F: 2 / 5 instances have class equal to F.</a:t>
            </a:r>
          </a:p>
          <a:p>
            <a:pPr lvl="1"/>
            <a:r>
              <a:rPr lang="en-US" dirty="0"/>
              <a:t>Gini Index here is 1-((3/5)^2 + (2/5)^2) = 0.8</a:t>
            </a:r>
          </a:p>
          <a:p>
            <a:r>
              <a:rPr lang="en-US" dirty="0"/>
              <a:t>For Height &lt; 165 &amp; Class == M: 0 / 2 instances have class equal to A.</a:t>
            </a:r>
          </a:p>
          <a:p>
            <a:r>
              <a:rPr lang="en-US" dirty="0"/>
              <a:t>For Var2 &lt; 165 &amp; Class == B: 2 / 2 instances have class equal to B.</a:t>
            </a:r>
          </a:p>
          <a:p>
            <a:pPr lvl="1"/>
            <a:r>
              <a:rPr lang="en-US" dirty="0"/>
              <a:t>Gini Index here is 1-((0/2)^2 + (2/2)^2) = 0</a:t>
            </a:r>
          </a:p>
          <a:p>
            <a:r>
              <a:rPr lang="en-US" dirty="0"/>
              <a:t>We then weight and sum each of the splits based on the baseline / proportion of the data each split takes up.</a:t>
            </a:r>
          </a:p>
          <a:p>
            <a:pPr lvl="1"/>
            <a:r>
              <a:rPr lang="en-US" dirty="0"/>
              <a:t>5/7 * 0.8 + 2/7 * 0 = </a:t>
            </a:r>
            <a:r>
              <a:rPr lang="en-SG" b="1" dirty="0"/>
              <a:t>0.571429 </a:t>
            </a:r>
            <a:endParaRPr lang="en-US" b="1" dirty="0"/>
          </a:p>
          <a:p>
            <a:endParaRPr lang="en-SG" dirty="0"/>
          </a:p>
        </p:txBody>
      </p:sp>
    </p:spTree>
    <p:extLst>
      <p:ext uri="{BB962C8B-B14F-4D97-AF65-F5344CB8AC3E}">
        <p14:creationId xmlns:p14="http://schemas.microsoft.com/office/powerpoint/2010/main" val="34309756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95D606-D67B-4805-90FC-FD156ED89D7C}"/>
              </a:ext>
            </a:extLst>
          </p:cNvPr>
          <p:cNvSpPr>
            <a:spLocks noGrp="1"/>
          </p:cNvSpPr>
          <p:nvPr>
            <p:ph type="title"/>
          </p:nvPr>
        </p:nvSpPr>
        <p:spPr/>
        <p:txBody>
          <a:bodyPr/>
          <a:lstStyle/>
          <a:p>
            <a:endParaRPr lang="en-SG"/>
          </a:p>
        </p:txBody>
      </p:sp>
      <p:sp>
        <p:nvSpPr>
          <p:cNvPr id="3" name="Content Placeholder 2">
            <a:extLst>
              <a:ext uri="{FF2B5EF4-FFF2-40B4-BE49-F238E27FC236}">
                <a16:creationId xmlns:a16="http://schemas.microsoft.com/office/drawing/2014/main" id="{0F3DC272-176E-4C89-8A8D-49D01C828CE8}"/>
              </a:ext>
            </a:extLst>
          </p:cNvPr>
          <p:cNvSpPr>
            <a:spLocks noGrp="1"/>
          </p:cNvSpPr>
          <p:nvPr>
            <p:ph idx="1"/>
          </p:nvPr>
        </p:nvSpPr>
        <p:spPr/>
        <p:txBody>
          <a:bodyPr/>
          <a:lstStyle/>
          <a:p>
            <a:r>
              <a:rPr lang="en-US" dirty="0"/>
              <a:t>Based on these results, you would choose Weight&gt;=65 as the first split since its weighted Gini Index is smallest.  The next step would be to take the results from the split and further partition.  Let’s take the 4 / 7 records and try working with an Information Gain Split.</a:t>
            </a:r>
          </a:p>
          <a:p>
            <a:r>
              <a:rPr lang="en-US" dirty="0"/>
              <a:t>Index 1,2,3,6 </a:t>
            </a:r>
            <a:r>
              <a:rPr lang="en-US" dirty="0">
                <a:sym typeface="Wingdings" panose="05000000000000000000" pitchFamily="2" charset="2"/>
              </a:rPr>
              <a:t> Impure</a:t>
            </a:r>
            <a:endParaRPr lang="en-US" dirty="0"/>
          </a:p>
          <a:p>
            <a:r>
              <a:rPr lang="en-US" dirty="0"/>
              <a:t>Index 4,5,7 </a:t>
            </a:r>
            <a:r>
              <a:rPr lang="en-US" dirty="0">
                <a:sym typeface="Wingdings" panose="05000000000000000000" pitchFamily="2" charset="2"/>
              </a:rPr>
              <a:t> Already pure</a:t>
            </a:r>
            <a:endParaRPr lang="en-SG" dirty="0"/>
          </a:p>
        </p:txBody>
      </p:sp>
    </p:spTree>
    <p:extLst>
      <p:ext uri="{BB962C8B-B14F-4D97-AF65-F5344CB8AC3E}">
        <p14:creationId xmlns:p14="http://schemas.microsoft.com/office/powerpoint/2010/main" val="183488751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CAFC3D-F106-495C-A9AF-1C1232D9BAAB}"/>
              </a:ext>
            </a:extLst>
          </p:cNvPr>
          <p:cNvSpPr>
            <a:spLocks noGrp="1"/>
          </p:cNvSpPr>
          <p:nvPr>
            <p:ph type="title"/>
          </p:nvPr>
        </p:nvSpPr>
        <p:spPr/>
        <p:txBody>
          <a:bodyPr/>
          <a:lstStyle/>
          <a:p>
            <a:r>
              <a:rPr lang="en-SG" dirty="0"/>
              <a:t>Dataset (next iteration)</a:t>
            </a:r>
          </a:p>
        </p:txBody>
      </p:sp>
      <p:graphicFrame>
        <p:nvGraphicFramePr>
          <p:cNvPr id="4" name="Table 4">
            <a:extLst>
              <a:ext uri="{FF2B5EF4-FFF2-40B4-BE49-F238E27FC236}">
                <a16:creationId xmlns:a16="http://schemas.microsoft.com/office/drawing/2014/main" id="{151928D3-DD0B-4BEC-949B-4B66CCC8A88F}"/>
              </a:ext>
            </a:extLst>
          </p:cNvPr>
          <p:cNvGraphicFramePr>
            <a:graphicFrameLocks noGrp="1"/>
          </p:cNvGraphicFramePr>
          <p:nvPr/>
        </p:nvGraphicFramePr>
        <p:xfrm>
          <a:off x="1365585" y="2125266"/>
          <a:ext cx="6096000" cy="2205321"/>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305825279"/>
                    </a:ext>
                  </a:extLst>
                </a:gridCol>
                <a:gridCol w="2032000">
                  <a:extLst>
                    <a:ext uri="{9D8B030D-6E8A-4147-A177-3AD203B41FA5}">
                      <a16:colId xmlns:a16="http://schemas.microsoft.com/office/drawing/2014/main" val="3742589706"/>
                    </a:ext>
                  </a:extLst>
                </a:gridCol>
                <a:gridCol w="2032000">
                  <a:extLst>
                    <a:ext uri="{9D8B030D-6E8A-4147-A177-3AD203B41FA5}">
                      <a16:colId xmlns:a16="http://schemas.microsoft.com/office/drawing/2014/main" val="4280991557"/>
                    </a:ext>
                  </a:extLst>
                </a:gridCol>
              </a:tblGrid>
              <a:tr h="258411">
                <a:tc>
                  <a:txBody>
                    <a:bodyPr/>
                    <a:lstStyle/>
                    <a:p>
                      <a:r>
                        <a:rPr lang="en-SG" sz="1000" dirty="0"/>
                        <a:t>Weight</a:t>
                      </a:r>
                    </a:p>
                  </a:txBody>
                  <a:tcPr marL="68580" marR="68580" marT="34290" marB="34290"/>
                </a:tc>
                <a:tc>
                  <a:txBody>
                    <a:bodyPr/>
                    <a:lstStyle/>
                    <a:p>
                      <a:r>
                        <a:rPr lang="en-SG" sz="1000" dirty="0"/>
                        <a:t>Height</a:t>
                      </a:r>
                    </a:p>
                  </a:txBody>
                  <a:tcPr marL="68580" marR="68580" marT="34290" marB="34290"/>
                </a:tc>
                <a:tc>
                  <a:txBody>
                    <a:bodyPr/>
                    <a:lstStyle/>
                    <a:p>
                      <a:r>
                        <a:rPr lang="en-SG" sz="1000" dirty="0"/>
                        <a:t>Gender (Target)</a:t>
                      </a:r>
                    </a:p>
                  </a:txBody>
                  <a:tcPr marL="68580" marR="68580" marT="34290" marB="34290"/>
                </a:tc>
                <a:extLst>
                  <a:ext uri="{0D108BD9-81ED-4DB2-BD59-A6C34878D82A}">
                    <a16:rowId xmlns:a16="http://schemas.microsoft.com/office/drawing/2014/main" val="1759129770"/>
                  </a:ext>
                </a:extLst>
              </a:tr>
              <a:tr h="278130">
                <a:tc>
                  <a:txBody>
                    <a:bodyPr/>
                    <a:lstStyle/>
                    <a:p>
                      <a:r>
                        <a:rPr lang="en-SG" sz="1000" i="1" dirty="0">
                          <a:solidFill>
                            <a:srgbClr val="FF0000"/>
                          </a:solidFill>
                        </a:rPr>
                        <a:t>71</a:t>
                      </a:r>
                    </a:p>
                  </a:txBody>
                  <a:tcPr marL="68580" marR="68580" marT="34290" marB="34290"/>
                </a:tc>
                <a:tc>
                  <a:txBody>
                    <a:bodyPr/>
                    <a:lstStyle/>
                    <a:p>
                      <a:r>
                        <a:rPr lang="en-SG" sz="1000" i="1" dirty="0">
                          <a:solidFill>
                            <a:srgbClr val="FF0000"/>
                          </a:solidFill>
                        </a:rPr>
                        <a:t>170</a:t>
                      </a:r>
                    </a:p>
                  </a:txBody>
                  <a:tcPr marL="68580" marR="68580" marT="34290" marB="34290"/>
                </a:tc>
                <a:tc>
                  <a:txBody>
                    <a:bodyPr/>
                    <a:lstStyle/>
                    <a:p>
                      <a:r>
                        <a:rPr lang="en-SG" sz="1000" i="1" dirty="0">
                          <a:solidFill>
                            <a:srgbClr val="FF0000"/>
                          </a:solidFill>
                        </a:rPr>
                        <a:t>M</a:t>
                      </a:r>
                    </a:p>
                  </a:txBody>
                  <a:tcPr marL="68580" marR="68580" marT="34290" marB="34290"/>
                </a:tc>
                <a:extLst>
                  <a:ext uri="{0D108BD9-81ED-4DB2-BD59-A6C34878D82A}">
                    <a16:rowId xmlns:a16="http://schemas.microsoft.com/office/drawing/2014/main" val="1648757493"/>
                  </a:ext>
                </a:extLst>
              </a:tr>
              <a:tr h="278130">
                <a:tc>
                  <a:txBody>
                    <a:bodyPr/>
                    <a:lstStyle/>
                    <a:p>
                      <a:r>
                        <a:rPr lang="en-SG" sz="1000" i="1" dirty="0">
                          <a:solidFill>
                            <a:srgbClr val="FF0000"/>
                          </a:solidFill>
                        </a:rPr>
                        <a:t>68</a:t>
                      </a:r>
                    </a:p>
                  </a:txBody>
                  <a:tcPr marL="68580" marR="68580" marT="34290" marB="34290"/>
                </a:tc>
                <a:tc>
                  <a:txBody>
                    <a:bodyPr/>
                    <a:lstStyle/>
                    <a:p>
                      <a:r>
                        <a:rPr lang="en-SG" sz="1000" i="1" dirty="0">
                          <a:solidFill>
                            <a:srgbClr val="FF0000"/>
                          </a:solidFill>
                        </a:rPr>
                        <a:t>169</a:t>
                      </a:r>
                    </a:p>
                  </a:txBody>
                  <a:tcPr marL="68580" marR="68580" marT="34290" marB="34290"/>
                </a:tc>
                <a:tc>
                  <a:txBody>
                    <a:bodyPr/>
                    <a:lstStyle/>
                    <a:p>
                      <a:r>
                        <a:rPr lang="en-SG" sz="1000" i="1" dirty="0">
                          <a:solidFill>
                            <a:srgbClr val="FF0000"/>
                          </a:solidFill>
                        </a:rPr>
                        <a:t>M</a:t>
                      </a:r>
                    </a:p>
                  </a:txBody>
                  <a:tcPr marL="68580" marR="68580" marT="34290" marB="34290"/>
                </a:tc>
                <a:extLst>
                  <a:ext uri="{0D108BD9-81ED-4DB2-BD59-A6C34878D82A}">
                    <a16:rowId xmlns:a16="http://schemas.microsoft.com/office/drawing/2014/main" val="3864791108"/>
                  </a:ext>
                </a:extLst>
              </a:tr>
              <a:tr h="278130">
                <a:tc>
                  <a:txBody>
                    <a:bodyPr/>
                    <a:lstStyle/>
                    <a:p>
                      <a:r>
                        <a:rPr lang="en-SG" sz="1000" i="1" dirty="0">
                          <a:solidFill>
                            <a:srgbClr val="FF0000"/>
                          </a:solidFill>
                        </a:rPr>
                        <a:t>66</a:t>
                      </a:r>
                    </a:p>
                  </a:txBody>
                  <a:tcPr marL="68580" marR="68580" marT="34290" marB="34290"/>
                </a:tc>
                <a:tc>
                  <a:txBody>
                    <a:bodyPr/>
                    <a:lstStyle/>
                    <a:p>
                      <a:r>
                        <a:rPr lang="en-SG" sz="1000" i="1" dirty="0">
                          <a:solidFill>
                            <a:srgbClr val="FF0000"/>
                          </a:solidFill>
                        </a:rPr>
                        <a:t>168</a:t>
                      </a:r>
                    </a:p>
                  </a:txBody>
                  <a:tcPr marL="68580" marR="68580" marT="34290" marB="34290"/>
                </a:tc>
                <a:tc>
                  <a:txBody>
                    <a:bodyPr/>
                    <a:lstStyle/>
                    <a:p>
                      <a:r>
                        <a:rPr lang="en-SG" sz="1000" i="1" dirty="0">
                          <a:solidFill>
                            <a:srgbClr val="FF0000"/>
                          </a:solidFill>
                        </a:rPr>
                        <a:t>M</a:t>
                      </a:r>
                    </a:p>
                  </a:txBody>
                  <a:tcPr marL="68580" marR="68580" marT="34290" marB="34290"/>
                </a:tc>
                <a:extLst>
                  <a:ext uri="{0D108BD9-81ED-4DB2-BD59-A6C34878D82A}">
                    <a16:rowId xmlns:a16="http://schemas.microsoft.com/office/drawing/2014/main" val="4025156049"/>
                  </a:ext>
                </a:extLst>
              </a:tr>
              <a:tr h="278130">
                <a:tc>
                  <a:txBody>
                    <a:bodyPr/>
                    <a:lstStyle/>
                    <a:p>
                      <a:r>
                        <a:rPr lang="en-SG" sz="1000" strike="sngStrike" dirty="0"/>
                        <a:t>50</a:t>
                      </a:r>
                    </a:p>
                  </a:txBody>
                  <a:tcPr marL="68580" marR="68580" marT="34290" marB="34290"/>
                </a:tc>
                <a:tc>
                  <a:txBody>
                    <a:bodyPr/>
                    <a:lstStyle/>
                    <a:p>
                      <a:r>
                        <a:rPr lang="en-SG" sz="1000" strike="sngStrike" dirty="0"/>
                        <a:t>153</a:t>
                      </a:r>
                    </a:p>
                  </a:txBody>
                  <a:tcPr marL="68580" marR="68580" marT="34290" marB="34290"/>
                </a:tc>
                <a:tc>
                  <a:txBody>
                    <a:bodyPr/>
                    <a:lstStyle/>
                    <a:p>
                      <a:r>
                        <a:rPr lang="en-SG" sz="1000" strike="sngStrike" dirty="0"/>
                        <a:t>F</a:t>
                      </a:r>
                    </a:p>
                  </a:txBody>
                  <a:tcPr marL="68580" marR="68580" marT="34290" marB="34290"/>
                </a:tc>
                <a:extLst>
                  <a:ext uri="{0D108BD9-81ED-4DB2-BD59-A6C34878D82A}">
                    <a16:rowId xmlns:a16="http://schemas.microsoft.com/office/drawing/2014/main" val="4130892296"/>
                  </a:ext>
                </a:extLst>
              </a:tr>
              <a:tr h="278130">
                <a:tc>
                  <a:txBody>
                    <a:bodyPr/>
                    <a:lstStyle/>
                    <a:p>
                      <a:r>
                        <a:rPr lang="en-SG" sz="1000" strike="sngStrike" dirty="0"/>
                        <a:t>58</a:t>
                      </a:r>
                    </a:p>
                  </a:txBody>
                  <a:tcPr marL="68580" marR="68580" marT="34290" marB="34290"/>
                </a:tc>
                <a:tc>
                  <a:txBody>
                    <a:bodyPr/>
                    <a:lstStyle/>
                    <a:p>
                      <a:r>
                        <a:rPr lang="en-SG" sz="1000" strike="sngStrike" dirty="0"/>
                        <a:t>164</a:t>
                      </a:r>
                    </a:p>
                  </a:txBody>
                  <a:tcPr marL="68580" marR="68580" marT="34290" marB="34290"/>
                </a:tc>
                <a:tc>
                  <a:txBody>
                    <a:bodyPr/>
                    <a:lstStyle/>
                    <a:p>
                      <a:r>
                        <a:rPr lang="en-SG" sz="1000" strike="sngStrike" dirty="0"/>
                        <a:t>F</a:t>
                      </a:r>
                    </a:p>
                  </a:txBody>
                  <a:tcPr marL="68580" marR="68580" marT="34290" marB="34290"/>
                </a:tc>
                <a:extLst>
                  <a:ext uri="{0D108BD9-81ED-4DB2-BD59-A6C34878D82A}">
                    <a16:rowId xmlns:a16="http://schemas.microsoft.com/office/drawing/2014/main" val="1491861930"/>
                  </a:ext>
                </a:extLst>
              </a:tr>
              <a:tr h="278130">
                <a:tc>
                  <a:txBody>
                    <a:bodyPr/>
                    <a:lstStyle/>
                    <a:p>
                      <a:r>
                        <a:rPr lang="en-SG" sz="1000" i="1" dirty="0">
                          <a:solidFill>
                            <a:srgbClr val="FF0000"/>
                          </a:solidFill>
                        </a:rPr>
                        <a:t>72</a:t>
                      </a:r>
                    </a:p>
                  </a:txBody>
                  <a:tcPr marL="68580" marR="68580" marT="34290" marB="34290"/>
                </a:tc>
                <a:tc>
                  <a:txBody>
                    <a:bodyPr/>
                    <a:lstStyle/>
                    <a:p>
                      <a:r>
                        <a:rPr lang="en-SG" sz="1000" i="1" dirty="0">
                          <a:solidFill>
                            <a:srgbClr val="FF0000"/>
                          </a:solidFill>
                        </a:rPr>
                        <a:t>167</a:t>
                      </a:r>
                    </a:p>
                  </a:txBody>
                  <a:tcPr marL="68580" marR="68580" marT="34290" marB="34290"/>
                </a:tc>
                <a:tc>
                  <a:txBody>
                    <a:bodyPr/>
                    <a:lstStyle/>
                    <a:p>
                      <a:r>
                        <a:rPr lang="en-SG" sz="1000" i="1" dirty="0">
                          <a:solidFill>
                            <a:srgbClr val="FF0000"/>
                          </a:solidFill>
                        </a:rPr>
                        <a:t>F</a:t>
                      </a:r>
                    </a:p>
                  </a:txBody>
                  <a:tcPr marL="68580" marR="68580" marT="34290" marB="34290"/>
                </a:tc>
                <a:extLst>
                  <a:ext uri="{0D108BD9-81ED-4DB2-BD59-A6C34878D82A}">
                    <a16:rowId xmlns:a16="http://schemas.microsoft.com/office/drawing/2014/main" val="403319589"/>
                  </a:ext>
                </a:extLst>
              </a:tr>
              <a:tr h="278130">
                <a:tc>
                  <a:txBody>
                    <a:bodyPr/>
                    <a:lstStyle/>
                    <a:p>
                      <a:r>
                        <a:rPr lang="en-SG" sz="1000" strike="sngStrike" dirty="0"/>
                        <a:t>62</a:t>
                      </a:r>
                    </a:p>
                  </a:txBody>
                  <a:tcPr marL="68580" marR="68580" marT="34290" marB="34290"/>
                </a:tc>
                <a:tc>
                  <a:txBody>
                    <a:bodyPr/>
                    <a:lstStyle/>
                    <a:p>
                      <a:r>
                        <a:rPr lang="en-SG" sz="1000" strike="sngStrike" dirty="0"/>
                        <a:t>167</a:t>
                      </a:r>
                    </a:p>
                  </a:txBody>
                  <a:tcPr marL="68580" marR="68580" marT="34290" marB="34290"/>
                </a:tc>
                <a:tc>
                  <a:txBody>
                    <a:bodyPr/>
                    <a:lstStyle/>
                    <a:p>
                      <a:r>
                        <a:rPr lang="en-SG" sz="1000" strike="sngStrike" dirty="0"/>
                        <a:t>F</a:t>
                      </a:r>
                    </a:p>
                  </a:txBody>
                  <a:tcPr marL="68580" marR="68580" marT="34290" marB="34290"/>
                </a:tc>
                <a:extLst>
                  <a:ext uri="{0D108BD9-81ED-4DB2-BD59-A6C34878D82A}">
                    <a16:rowId xmlns:a16="http://schemas.microsoft.com/office/drawing/2014/main" val="3236890172"/>
                  </a:ext>
                </a:extLst>
              </a:tr>
            </a:tbl>
          </a:graphicData>
        </a:graphic>
      </p:graphicFrame>
      <p:graphicFrame>
        <p:nvGraphicFramePr>
          <p:cNvPr id="3" name="Table 2">
            <a:extLst>
              <a:ext uri="{FF2B5EF4-FFF2-40B4-BE49-F238E27FC236}">
                <a16:creationId xmlns:a16="http://schemas.microsoft.com/office/drawing/2014/main" id="{7EB21069-2E4A-4AD8-B4EC-6CD76812B292}"/>
              </a:ext>
            </a:extLst>
          </p:cNvPr>
          <p:cNvGraphicFramePr>
            <a:graphicFrameLocks noGrp="1"/>
          </p:cNvGraphicFramePr>
          <p:nvPr/>
        </p:nvGraphicFramePr>
        <p:xfrm>
          <a:off x="628651" y="2125266"/>
          <a:ext cx="736934" cy="2205321"/>
        </p:xfrm>
        <a:graphic>
          <a:graphicData uri="http://schemas.openxmlformats.org/drawingml/2006/table">
            <a:tbl>
              <a:tblPr firstRow="1" bandRow="1">
                <a:tableStyleId>{5C22544A-7EE6-4342-B048-85BDC9FD1C3A}</a:tableStyleId>
              </a:tblPr>
              <a:tblGrid>
                <a:gridCol w="736934">
                  <a:extLst>
                    <a:ext uri="{9D8B030D-6E8A-4147-A177-3AD203B41FA5}">
                      <a16:colId xmlns:a16="http://schemas.microsoft.com/office/drawing/2014/main" val="336633002"/>
                    </a:ext>
                  </a:extLst>
                </a:gridCol>
              </a:tblGrid>
              <a:tr h="258411">
                <a:tc>
                  <a:txBody>
                    <a:bodyPr/>
                    <a:lstStyle/>
                    <a:p>
                      <a:r>
                        <a:rPr lang="en-SG" sz="1000" dirty="0" err="1"/>
                        <a:t>Idx</a:t>
                      </a:r>
                      <a:endParaRPr lang="en-SG" sz="1000" dirty="0"/>
                    </a:p>
                  </a:txBody>
                  <a:tcPr marL="68580" marR="68580" marT="34290" marB="34290"/>
                </a:tc>
                <a:extLst>
                  <a:ext uri="{0D108BD9-81ED-4DB2-BD59-A6C34878D82A}">
                    <a16:rowId xmlns:a16="http://schemas.microsoft.com/office/drawing/2014/main" val="3969140438"/>
                  </a:ext>
                </a:extLst>
              </a:tr>
              <a:tr h="278130">
                <a:tc>
                  <a:txBody>
                    <a:bodyPr/>
                    <a:lstStyle/>
                    <a:p>
                      <a:r>
                        <a:rPr lang="en-SG" sz="1000" dirty="0"/>
                        <a:t>1</a:t>
                      </a:r>
                    </a:p>
                  </a:txBody>
                  <a:tcPr marL="68580" marR="68580" marT="34290" marB="34290"/>
                </a:tc>
                <a:extLst>
                  <a:ext uri="{0D108BD9-81ED-4DB2-BD59-A6C34878D82A}">
                    <a16:rowId xmlns:a16="http://schemas.microsoft.com/office/drawing/2014/main" val="1658245798"/>
                  </a:ext>
                </a:extLst>
              </a:tr>
              <a:tr h="278130">
                <a:tc>
                  <a:txBody>
                    <a:bodyPr/>
                    <a:lstStyle/>
                    <a:p>
                      <a:r>
                        <a:rPr lang="en-SG" sz="1000" dirty="0"/>
                        <a:t>2</a:t>
                      </a:r>
                    </a:p>
                  </a:txBody>
                  <a:tcPr marL="68580" marR="68580" marT="34290" marB="34290"/>
                </a:tc>
                <a:extLst>
                  <a:ext uri="{0D108BD9-81ED-4DB2-BD59-A6C34878D82A}">
                    <a16:rowId xmlns:a16="http://schemas.microsoft.com/office/drawing/2014/main" val="2607344711"/>
                  </a:ext>
                </a:extLst>
              </a:tr>
              <a:tr h="278130">
                <a:tc>
                  <a:txBody>
                    <a:bodyPr/>
                    <a:lstStyle/>
                    <a:p>
                      <a:r>
                        <a:rPr lang="en-SG" sz="1000" dirty="0"/>
                        <a:t>3</a:t>
                      </a:r>
                    </a:p>
                  </a:txBody>
                  <a:tcPr marL="68580" marR="68580" marT="34290" marB="34290"/>
                </a:tc>
                <a:extLst>
                  <a:ext uri="{0D108BD9-81ED-4DB2-BD59-A6C34878D82A}">
                    <a16:rowId xmlns:a16="http://schemas.microsoft.com/office/drawing/2014/main" val="3704821390"/>
                  </a:ext>
                </a:extLst>
              </a:tr>
              <a:tr h="278130">
                <a:tc>
                  <a:txBody>
                    <a:bodyPr/>
                    <a:lstStyle/>
                    <a:p>
                      <a:r>
                        <a:rPr lang="en-SG" sz="1000" dirty="0"/>
                        <a:t>4</a:t>
                      </a:r>
                    </a:p>
                  </a:txBody>
                  <a:tcPr marL="68580" marR="68580" marT="34290" marB="34290"/>
                </a:tc>
                <a:extLst>
                  <a:ext uri="{0D108BD9-81ED-4DB2-BD59-A6C34878D82A}">
                    <a16:rowId xmlns:a16="http://schemas.microsoft.com/office/drawing/2014/main" val="1130975208"/>
                  </a:ext>
                </a:extLst>
              </a:tr>
              <a:tr h="278130">
                <a:tc>
                  <a:txBody>
                    <a:bodyPr/>
                    <a:lstStyle/>
                    <a:p>
                      <a:r>
                        <a:rPr lang="en-SG" sz="1000" dirty="0"/>
                        <a:t>5</a:t>
                      </a:r>
                    </a:p>
                  </a:txBody>
                  <a:tcPr marL="68580" marR="68580" marT="34290" marB="34290"/>
                </a:tc>
                <a:extLst>
                  <a:ext uri="{0D108BD9-81ED-4DB2-BD59-A6C34878D82A}">
                    <a16:rowId xmlns:a16="http://schemas.microsoft.com/office/drawing/2014/main" val="1912062909"/>
                  </a:ext>
                </a:extLst>
              </a:tr>
              <a:tr h="278130">
                <a:tc>
                  <a:txBody>
                    <a:bodyPr/>
                    <a:lstStyle/>
                    <a:p>
                      <a:r>
                        <a:rPr lang="en-SG" sz="1000" dirty="0"/>
                        <a:t>6</a:t>
                      </a:r>
                    </a:p>
                  </a:txBody>
                  <a:tcPr marL="68580" marR="68580" marT="34290" marB="34290"/>
                </a:tc>
                <a:extLst>
                  <a:ext uri="{0D108BD9-81ED-4DB2-BD59-A6C34878D82A}">
                    <a16:rowId xmlns:a16="http://schemas.microsoft.com/office/drawing/2014/main" val="1418009623"/>
                  </a:ext>
                </a:extLst>
              </a:tr>
              <a:tr h="278130">
                <a:tc>
                  <a:txBody>
                    <a:bodyPr/>
                    <a:lstStyle/>
                    <a:p>
                      <a:r>
                        <a:rPr lang="en-SG" sz="1000" dirty="0"/>
                        <a:t>7</a:t>
                      </a:r>
                    </a:p>
                  </a:txBody>
                  <a:tcPr marL="68580" marR="68580" marT="34290" marB="34290"/>
                </a:tc>
                <a:extLst>
                  <a:ext uri="{0D108BD9-81ED-4DB2-BD59-A6C34878D82A}">
                    <a16:rowId xmlns:a16="http://schemas.microsoft.com/office/drawing/2014/main" val="101068581"/>
                  </a:ext>
                </a:extLst>
              </a:tr>
            </a:tbl>
          </a:graphicData>
        </a:graphic>
      </p:graphicFrame>
    </p:spTree>
    <p:extLst>
      <p:ext uri="{BB962C8B-B14F-4D97-AF65-F5344CB8AC3E}">
        <p14:creationId xmlns:p14="http://schemas.microsoft.com/office/powerpoint/2010/main" val="42433244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101A27-6E17-4E59-9CC8-557AAD8ECE5C}"/>
              </a:ext>
            </a:extLst>
          </p:cNvPr>
          <p:cNvSpPr>
            <a:spLocks noGrp="1"/>
          </p:cNvSpPr>
          <p:nvPr>
            <p:ph type="title"/>
          </p:nvPr>
        </p:nvSpPr>
        <p:spPr>
          <a:xfrm>
            <a:off x="305656" y="286230"/>
            <a:ext cx="8229600" cy="1143000"/>
          </a:xfrm>
        </p:spPr>
        <p:txBody>
          <a:bodyPr/>
          <a:lstStyle/>
          <a:p>
            <a:r>
              <a:rPr lang="en-US" dirty="0"/>
              <a:t>Mark Distribution</a:t>
            </a:r>
            <a:endParaRPr lang="en-SG" dirty="0"/>
          </a:p>
        </p:txBody>
      </p:sp>
      <p:sp>
        <p:nvSpPr>
          <p:cNvPr id="3" name="Content Placeholder 2">
            <a:extLst>
              <a:ext uri="{FF2B5EF4-FFF2-40B4-BE49-F238E27FC236}">
                <a16:creationId xmlns:a16="http://schemas.microsoft.com/office/drawing/2014/main" id="{A97C7748-F4BF-4656-A26F-0B8D72760B3B}"/>
              </a:ext>
            </a:extLst>
          </p:cNvPr>
          <p:cNvSpPr>
            <a:spLocks noGrp="1"/>
          </p:cNvSpPr>
          <p:nvPr>
            <p:ph idx="1"/>
          </p:nvPr>
        </p:nvSpPr>
        <p:spPr>
          <a:xfrm>
            <a:off x="305656" y="1706632"/>
            <a:ext cx="8532688" cy="4405172"/>
          </a:xfrm>
        </p:spPr>
        <p:txBody>
          <a:bodyPr>
            <a:normAutofit lnSpcReduction="10000"/>
          </a:bodyPr>
          <a:lstStyle/>
          <a:p>
            <a:r>
              <a:rPr lang="en-US" dirty="0"/>
              <a:t>Participation 15%</a:t>
            </a:r>
          </a:p>
          <a:p>
            <a:pPr lvl="1"/>
            <a:r>
              <a:rPr lang="en-US" dirty="0"/>
              <a:t>Discussion 5%</a:t>
            </a:r>
          </a:p>
          <a:p>
            <a:pPr lvl="1"/>
            <a:r>
              <a:rPr lang="en-US" dirty="0"/>
              <a:t>Chatbot Presentation 5% (Week 6)</a:t>
            </a:r>
          </a:p>
          <a:p>
            <a:pPr lvl="1"/>
            <a:r>
              <a:rPr lang="en-US" dirty="0"/>
              <a:t>RPA Presentation 5% (Week 8)</a:t>
            </a:r>
          </a:p>
          <a:p>
            <a:r>
              <a:rPr lang="en-US" dirty="0"/>
              <a:t>Individual Project 30%</a:t>
            </a:r>
          </a:p>
          <a:p>
            <a:pPr lvl="1"/>
            <a:r>
              <a:rPr lang="en-US" dirty="0"/>
              <a:t>Project Plan 5% (Week 5)</a:t>
            </a:r>
          </a:p>
          <a:p>
            <a:pPr lvl="1"/>
            <a:r>
              <a:rPr lang="en-US" dirty="0"/>
              <a:t>Final Report 20% (Week 12)</a:t>
            </a:r>
          </a:p>
          <a:p>
            <a:r>
              <a:rPr lang="en-US" dirty="0"/>
              <a:t>Group Project 15%</a:t>
            </a:r>
          </a:p>
          <a:p>
            <a:pPr lvl="1"/>
            <a:r>
              <a:rPr lang="en-US" dirty="0"/>
              <a:t>Project Plan 5% (Week 9)</a:t>
            </a:r>
          </a:p>
          <a:p>
            <a:pPr lvl="1"/>
            <a:r>
              <a:rPr lang="en-US" dirty="0"/>
              <a:t>Final Report 10% (Week 13)</a:t>
            </a:r>
          </a:p>
          <a:p>
            <a:r>
              <a:rPr lang="en-US" dirty="0"/>
              <a:t>Practical Assessment 40% (Week 10)</a:t>
            </a:r>
          </a:p>
          <a:p>
            <a:endParaRPr lang="en-SG" dirty="0"/>
          </a:p>
        </p:txBody>
      </p:sp>
    </p:spTree>
    <p:extLst>
      <p:ext uri="{BB962C8B-B14F-4D97-AF65-F5344CB8AC3E}">
        <p14:creationId xmlns:p14="http://schemas.microsoft.com/office/powerpoint/2010/main" val="224607643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E5495F-622D-4F58-9608-A0C30851ABA9}"/>
              </a:ext>
            </a:extLst>
          </p:cNvPr>
          <p:cNvSpPr>
            <a:spLocks noGrp="1"/>
          </p:cNvSpPr>
          <p:nvPr>
            <p:ph type="title"/>
          </p:nvPr>
        </p:nvSpPr>
        <p:spPr/>
        <p:txBody>
          <a:bodyPr/>
          <a:lstStyle/>
          <a:p>
            <a:r>
              <a:rPr lang="en-US" dirty="0"/>
              <a:t>Gini Index Example: Height &gt;= 165</a:t>
            </a:r>
            <a:endParaRPr lang="en-SG" dirty="0"/>
          </a:p>
        </p:txBody>
      </p:sp>
      <p:sp>
        <p:nvSpPr>
          <p:cNvPr id="3" name="Content Placeholder 2">
            <a:extLst>
              <a:ext uri="{FF2B5EF4-FFF2-40B4-BE49-F238E27FC236}">
                <a16:creationId xmlns:a16="http://schemas.microsoft.com/office/drawing/2014/main" id="{C78629A5-1AA7-40FD-A756-D402AB88FFB4}"/>
              </a:ext>
            </a:extLst>
          </p:cNvPr>
          <p:cNvSpPr>
            <a:spLocks noGrp="1"/>
          </p:cNvSpPr>
          <p:nvPr>
            <p:ph idx="1"/>
          </p:nvPr>
        </p:nvSpPr>
        <p:spPr/>
        <p:txBody>
          <a:bodyPr>
            <a:normAutofit fontScale="85000" lnSpcReduction="20000"/>
          </a:bodyPr>
          <a:lstStyle/>
          <a:p>
            <a:r>
              <a:rPr lang="en-US" dirty="0"/>
              <a:t>Baseline of Split: Height has 4 instances (3/4) where it’s equal &gt;=165 </a:t>
            </a:r>
            <a:r>
              <a:rPr lang="en-US"/>
              <a:t>and 1 </a:t>
            </a:r>
            <a:r>
              <a:rPr lang="en-US" dirty="0"/>
              <a:t>instances (1/4) when it’s less than 165.</a:t>
            </a:r>
          </a:p>
          <a:p>
            <a:r>
              <a:rPr lang="en-US" dirty="0"/>
              <a:t>For Height  &gt;= 165 &amp; Class == M: 3/3 instances have class equal to M.</a:t>
            </a:r>
          </a:p>
          <a:p>
            <a:r>
              <a:rPr lang="en-US" dirty="0"/>
              <a:t>For Height  &gt;= 165 &amp; Class == F: 0/3 instances have class equal to F.</a:t>
            </a:r>
          </a:p>
          <a:p>
            <a:pPr lvl="1"/>
            <a:r>
              <a:rPr lang="en-US" dirty="0"/>
              <a:t>Gini Index here is 0</a:t>
            </a:r>
          </a:p>
          <a:p>
            <a:r>
              <a:rPr lang="en-US" dirty="0"/>
              <a:t>For Height &lt; 165 &amp; Class == M: 0/1 instances have class equal to M.</a:t>
            </a:r>
          </a:p>
          <a:p>
            <a:r>
              <a:rPr lang="en-US" dirty="0"/>
              <a:t>For Height &lt; 165 &amp; Class == F: 1/1 instances have class equal to F.</a:t>
            </a:r>
          </a:p>
          <a:p>
            <a:pPr lvl="1"/>
            <a:r>
              <a:rPr lang="en-US" dirty="0"/>
              <a:t>Gini Index here is 0</a:t>
            </a:r>
          </a:p>
          <a:p>
            <a:r>
              <a:rPr lang="en-US" dirty="0"/>
              <a:t>We then weight and sum each of the splits based on the baseline / proportion of the data each split takes up.</a:t>
            </a:r>
          </a:p>
          <a:p>
            <a:pPr lvl="1"/>
            <a:r>
              <a:rPr lang="en-US" dirty="0"/>
              <a:t>3/4 * 0 + 1/4 * 0 = 0</a:t>
            </a:r>
            <a:endParaRPr lang="en-US" b="1" dirty="0"/>
          </a:p>
          <a:p>
            <a:endParaRPr lang="en-SG" dirty="0"/>
          </a:p>
        </p:txBody>
      </p:sp>
    </p:spTree>
    <p:extLst>
      <p:ext uri="{BB962C8B-B14F-4D97-AF65-F5344CB8AC3E}">
        <p14:creationId xmlns:p14="http://schemas.microsoft.com/office/powerpoint/2010/main" val="344615609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95D606-D67B-4805-90FC-FD156ED89D7C}"/>
              </a:ext>
            </a:extLst>
          </p:cNvPr>
          <p:cNvSpPr>
            <a:spLocks noGrp="1"/>
          </p:cNvSpPr>
          <p:nvPr>
            <p:ph type="title"/>
          </p:nvPr>
        </p:nvSpPr>
        <p:spPr/>
        <p:txBody>
          <a:bodyPr/>
          <a:lstStyle/>
          <a:p>
            <a:r>
              <a:rPr lang="en-SG" dirty="0"/>
              <a:t>Result</a:t>
            </a:r>
          </a:p>
        </p:txBody>
      </p:sp>
      <p:sp>
        <p:nvSpPr>
          <p:cNvPr id="4" name="Rectangle 3">
            <a:extLst>
              <a:ext uri="{FF2B5EF4-FFF2-40B4-BE49-F238E27FC236}">
                <a16:creationId xmlns:a16="http://schemas.microsoft.com/office/drawing/2014/main" id="{208E09D3-53A7-4535-B5E9-F85120BCBF3C}"/>
              </a:ext>
            </a:extLst>
          </p:cNvPr>
          <p:cNvSpPr/>
          <p:nvPr/>
        </p:nvSpPr>
        <p:spPr>
          <a:xfrm>
            <a:off x="4180973" y="2018297"/>
            <a:ext cx="1467854"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350" dirty="0"/>
              <a:t>Root Node</a:t>
            </a:r>
          </a:p>
          <a:p>
            <a:pPr algn="ctr"/>
            <a:r>
              <a:rPr lang="en-SG" sz="1350" dirty="0"/>
              <a:t>Weight &gt;= 65</a:t>
            </a:r>
          </a:p>
          <a:p>
            <a:pPr algn="ctr"/>
            <a:r>
              <a:rPr lang="en-SG" sz="1350" dirty="0"/>
              <a:t>GINI: 0.285714</a:t>
            </a:r>
          </a:p>
        </p:txBody>
      </p:sp>
      <p:sp>
        <p:nvSpPr>
          <p:cNvPr id="5" name="Rectangle 4">
            <a:extLst>
              <a:ext uri="{FF2B5EF4-FFF2-40B4-BE49-F238E27FC236}">
                <a16:creationId xmlns:a16="http://schemas.microsoft.com/office/drawing/2014/main" id="{3D948645-B980-492B-97D6-D806671FA92C}"/>
              </a:ext>
            </a:extLst>
          </p:cNvPr>
          <p:cNvSpPr/>
          <p:nvPr/>
        </p:nvSpPr>
        <p:spPr>
          <a:xfrm>
            <a:off x="2622884" y="3425991"/>
            <a:ext cx="1467854"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350" dirty="0"/>
              <a:t>Height &gt;= 165</a:t>
            </a:r>
          </a:p>
          <a:p>
            <a:pPr algn="ctr"/>
            <a:r>
              <a:rPr lang="en-SG" sz="1350" dirty="0"/>
              <a:t>GINI: 0</a:t>
            </a:r>
          </a:p>
        </p:txBody>
      </p:sp>
      <p:cxnSp>
        <p:nvCxnSpPr>
          <p:cNvPr id="7" name="Straight Arrow Connector 6">
            <a:extLst>
              <a:ext uri="{FF2B5EF4-FFF2-40B4-BE49-F238E27FC236}">
                <a16:creationId xmlns:a16="http://schemas.microsoft.com/office/drawing/2014/main" id="{5BE9AEF5-E686-422B-AC73-BCB0202374B1}"/>
              </a:ext>
            </a:extLst>
          </p:cNvPr>
          <p:cNvCxnSpPr/>
          <p:nvPr/>
        </p:nvCxnSpPr>
        <p:spPr>
          <a:xfrm flipH="1">
            <a:off x="3783932" y="2704096"/>
            <a:ext cx="505326" cy="7218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F1131BDD-516C-4D55-8D78-87D0DC36AE56}"/>
              </a:ext>
            </a:extLst>
          </p:cNvPr>
          <p:cNvCxnSpPr>
            <a:cxnSpLocks/>
          </p:cNvCxnSpPr>
          <p:nvPr/>
        </p:nvCxnSpPr>
        <p:spPr>
          <a:xfrm>
            <a:off x="5414212" y="2704096"/>
            <a:ext cx="631656" cy="7218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61FDAF1C-2A27-4D1A-8C6C-4BBC369A9CAF}"/>
              </a:ext>
            </a:extLst>
          </p:cNvPr>
          <p:cNvSpPr/>
          <p:nvPr/>
        </p:nvSpPr>
        <p:spPr>
          <a:xfrm>
            <a:off x="5826293" y="3452216"/>
            <a:ext cx="1019675" cy="5526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350" dirty="0"/>
              <a:t>Female</a:t>
            </a:r>
          </a:p>
          <a:p>
            <a:pPr algn="ctr"/>
            <a:r>
              <a:rPr lang="en-US" sz="1350" dirty="0"/>
              <a:t>Index 4,5,7</a:t>
            </a:r>
            <a:endParaRPr lang="en-SG" sz="1350" dirty="0"/>
          </a:p>
        </p:txBody>
      </p:sp>
      <p:sp>
        <p:nvSpPr>
          <p:cNvPr id="12" name="Rectangle 11">
            <a:extLst>
              <a:ext uri="{FF2B5EF4-FFF2-40B4-BE49-F238E27FC236}">
                <a16:creationId xmlns:a16="http://schemas.microsoft.com/office/drawing/2014/main" id="{00B24542-A1A0-4DE0-8528-48ED8BC82C5B}"/>
              </a:ext>
            </a:extLst>
          </p:cNvPr>
          <p:cNvSpPr/>
          <p:nvPr/>
        </p:nvSpPr>
        <p:spPr>
          <a:xfrm>
            <a:off x="5730040" y="2842461"/>
            <a:ext cx="631656" cy="1671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350" dirty="0"/>
              <a:t>No</a:t>
            </a:r>
          </a:p>
        </p:txBody>
      </p:sp>
      <p:sp>
        <p:nvSpPr>
          <p:cNvPr id="14" name="Rectangle 13">
            <a:extLst>
              <a:ext uri="{FF2B5EF4-FFF2-40B4-BE49-F238E27FC236}">
                <a16:creationId xmlns:a16="http://schemas.microsoft.com/office/drawing/2014/main" id="{36D1C332-5B4D-4C65-B586-A0710CBEBD76}"/>
              </a:ext>
            </a:extLst>
          </p:cNvPr>
          <p:cNvSpPr/>
          <p:nvPr/>
        </p:nvSpPr>
        <p:spPr>
          <a:xfrm>
            <a:off x="3310190" y="2873197"/>
            <a:ext cx="631656" cy="1671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350" dirty="0"/>
              <a:t>Yes</a:t>
            </a:r>
          </a:p>
        </p:txBody>
      </p:sp>
      <p:cxnSp>
        <p:nvCxnSpPr>
          <p:cNvPr id="15" name="Straight Arrow Connector 14">
            <a:extLst>
              <a:ext uri="{FF2B5EF4-FFF2-40B4-BE49-F238E27FC236}">
                <a16:creationId xmlns:a16="http://schemas.microsoft.com/office/drawing/2014/main" id="{518ADBC3-31CF-4138-A156-143CD8796989}"/>
              </a:ext>
            </a:extLst>
          </p:cNvPr>
          <p:cNvCxnSpPr/>
          <p:nvPr/>
        </p:nvCxnSpPr>
        <p:spPr>
          <a:xfrm flipH="1">
            <a:off x="2574758" y="4111791"/>
            <a:ext cx="505326" cy="7218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BA17971B-0B85-4A0E-98D4-454B734468E5}"/>
              </a:ext>
            </a:extLst>
          </p:cNvPr>
          <p:cNvSpPr/>
          <p:nvPr/>
        </p:nvSpPr>
        <p:spPr>
          <a:xfrm>
            <a:off x="1931824" y="4305611"/>
            <a:ext cx="631656" cy="1671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350" dirty="0"/>
              <a:t>Yes</a:t>
            </a:r>
          </a:p>
        </p:txBody>
      </p:sp>
      <p:sp>
        <p:nvSpPr>
          <p:cNvPr id="17" name="Rectangle 16">
            <a:extLst>
              <a:ext uri="{FF2B5EF4-FFF2-40B4-BE49-F238E27FC236}">
                <a16:creationId xmlns:a16="http://schemas.microsoft.com/office/drawing/2014/main" id="{0A22AC21-DA6B-4583-8DA7-8613EFC9E8AF}"/>
              </a:ext>
            </a:extLst>
          </p:cNvPr>
          <p:cNvSpPr/>
          <p:nvPr/>
        </p:nvSpPr>
        <p:spPr>
          <a:xfrm>
            <a:off x="4036595" y="4305611"/>
            <a:ext cx="631656" cy="1671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350" dirty="0"/>
              <a:t>No</a:t>
            </a:r>
          </a:p>
        </p:txBody>
      </p:sp>
      <p:cxnSp>
        <p:nvCxnSpPr>
          <p:cNvPr id="18" name="Straight Arrow Connector 17">
            <a:extLst>
              <a:ext uri="{FF2B5EF4-FFF2-40B4-BE49-F238E27FC236}">
                <a16:creationId xmlns:a16="http://schemas.microsoft.com/office/drawing/2014/main" id="{FEE01C80-4F69-4D3D-BE7A-A9F86A9F60EC}"/>
              </a:ext>
            </a:extLst>
          </p:cNvPr>
          <p:cNvCxnSpPr>
            <a:cxnSpLocks/>
          </p:cNvCxnSpPr>
          <p:nvPr/>
        </p:nvCxnSpPr>
        <p:spPr>
          <a:xfrm>
            <a:off x="3626018" y="4111791"/>
            <a:ext cx="554955" cy="7138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49320BD0-1ABF-4FC2-AB98-4223AAD66C9B}"/>
              </a:ext>
            </a:extLst>
          </p:cNvPr>
          <p:cNvSpPr/>
          <p:nvPr/>
        </p:nvSpPr>
        <p:spPr>
          <a:xfrm>
            <a:off x="4036594" y="4825647"/>
            <a:ext cx="911393" cy="2784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350" dirty="0"/>
              <a:t>Female</a:t>
            </a:r>
          </a:p>
        </p:txBody>
      </p:sp>
      <p:sp>
        <p:nvSpPr>
          <p:cNvPr id="21" name="Rectangle 20">
            <a:extLst>
              <a:ext uri="{FF2B5EF4-FFF2-40B4-BE49-F238E27FC236}">
                <a16:creationId xmlns:a16="http://schemas.microsoft.com/office/drawing/2014/main" id="{FE0E76A6-63CE-477F-A202-709312B4917D}"/>
              </a:ext>
            </a:extLst>
          </p:cNvPr>
          <p:cNvSpPr/>
          <p:nvPr/>
        </p:nvSpPr>
        <p:spPr>
          <a:xfrm>
            <a:off x="1913774" y="4825647"/>
            <a:ext cx="911393" cy="2784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350" dirty="0"/>
              <a:t>Male</a:t>
            </a:r>
          </a:p>
        </p:txBody>
      </p:sp>
      <p:sp>
        <p:nvSpPr>
          <p:cNvPr id="19" name="Rectangle 18">
            <a:extLst>
              <a:ext uri="{FF2B5EF4-FFF2-40B4-BE49-F238E27FC236}">
                <a16:creationId xmlns:a16="http://schemas.microsoft.com/office/drawing/2014/main" id="{765FAFE7-2EB8-4F71-BA2E-CFDA7039E7FC}"/>
              </a:ext>
            </a:extLst>
          </p:cNvPr>
          <p:cNvSpPr/>
          <p:nvPr/>
        </p:nvSpPr>
        <p:spPr>
          <a:xfrm>
            <a:off x="3982453" y="4825648"/>
            <a:ext cx="1019675" cy="5526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350" dirty="0"/>
              <a:t>Female</a:t>
            </a:r>
          </a:p>
          <a:p>
            <a:pPr algn="ctr"/>
            <a:r>
              <a:rPr lang="en-US" sz="1350" dirty="0"/>
              <a:t>Index 6</a:t>
            </a:r>
            <a:endParaRPr lang="en-SG" sz="1350" dirty="0"/>
          </a:p>
        </p:txBody>
      </p:sp>
      <p:sp>
        <p:nvSpPr>
          <p:cNvPr id="22" name="Rectangle 21">
            <a:extLst>
              <a:ext uri="{FF2B5EF4-FFF2-40B4-BE49-F238E27FC236}">
                <a16:creationId xmlns:a16="http://schemas.microsoft.com/office/drawing/2014/main" id="{B08A8C65-4222-4466-8A8B-3E379DD112D2}"/>
              </a:ext>
            </a:extLst>
          </p:cNvPr>
          <p:cNvSpPr/>
          <p:nvPr/>
        </p:nvSpPr>
        <p:spPr>
          <a:xfrm>
            <a:off x="1823539" y="4825648"/>
            <a:ext cx="1019675" cy="5526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350" dirty="0"/>
              <a:t>Male</a:t>
            </a:r>
          </a:p>
          <a:p>
            <a:pPr algn="ctr"/>
            <a:r>
              <a:rPr lang="en-US" sz="1350" dirty="0"/>
              <a:t>Index 1,2,3</a:t>
            </a:r>
            <a:endParaRPr lang="en-SG" sz="1350" dirty="0"/>
          </a:p>
        </p:txBody>
      </p:sp>
    </p:spTree>
    <p:extLst>
      <p:ext uri="{BB962C8B-B14F-4D97-AF65-F5344CB8AC3E}">
        <p14:creationId xmlns:p14="http://schemas.microsoft.com/office/powerpoint/2010/main" val="61899450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D5CA52-05AA-4C7C-998C-7E96CFDBBF1C}"/>
              </a:ext>
            </a:extLst>
          </p:cNvPr>
          <p:cNvSpPr>
            <a:spLocks noGrp="1"/>
          </p:cNvSpPr>
          <p:nvPr>
            <p:ph type="title"/>
          </p:nvPr>
        </p:nvSpPr>
        <p:spPr/>
        <p:txBody>
          <a:bodyPr/>
          <a:lstStyle/>
          <a:p>
            <a:r>
              <a:rPr lang="en-US" dirty="0">
                <a:cs typeface="Calibri Light"/>
              </a:rPr>
              <a:t>Multiple linear regression</a:t>
            </a:r>
            <a:endParaRPr lang="en-US" dirty="0"/>
          </a:p>
        </p:txBody>
      </p:sp>
      <p:sp>
        <p:nvSpPr>
          <p:cNvPr id="3" name="Content Placeholder 2">
            <a:extLst>
              <a:ext uri="{FF2B5EF4-FFF2-40B4-BE49-F238E27FC236}">
                <a16:creationId xmlns:a16="http://schemas.microsoft.com/office/drawing/2014/main" id="{CEBA41CC-C7FF-45C4-B4CF-15C8EBED74BE}"/>
              </a:ext>
            </a:extLst>
          </p:cNvPr>
          <p:cNvSpPr>
            <a:spLocks noGrp="1"/>
          </p:cNvSpPr>
          <p:nvPr>
            <p:ph idx="1"/>
          </p:nvPr>
        </p:nvSpPr>
        <p:spPr/>
        <p:txBody>
          <a:bodyPr vert="horz" lIns="68580" tIns="34290" rIns="68580" bIns="34290" rtlCol="0" anchor="t">
            <a:normAutofit/>
          </a:bodyPr>
          <a:lstStyle/>
          <a:p>
            <a:pPr marL="0" indent="0">
              <a:buNone/>
            </a:pPr>
            <a:r>
              <a:rPr lang="en-US" dirty="0">
                <a:cs typeface="Calibri"/>
              </a:rPr>
              <a:t>Key outcomes:</a:t>
            </a:r>
            <a:endParaRPr lang="en-US" dirty="0"/>
          </a:p>
          <a:p>
            <a:pPr lvl="1"/>
            <a:r>
              <a:rPr lang="en-US" dirty="0">
                <a:cs typeface="Calibri"/>
              </a:rPr>
              <a:t>Gradient descent</a:t>
            </a:r>
          </a:p>
          <a:p>
            <a:pPr lvl="1"/>
            <a:r>
              <a:rPr lang="en-US" dirty="0">
                <a:cs typeface="Calibri"/>
              </a:rPr>
              <a:t>Sigmoid calculation</a:t>
            </a:r>
          </a:p>
          <a:p>
            <a:pPr lvl="1"/>
            <a:endParaRPr lang="en-US" dirty="0">
              <a:cs typeface="Calibri"/>
            </a:endParaRPr>
          </a:p>
        </p:txBody>
      </p:sp>
    </p:spTree>
    <p:extLst>
      <p:ext uri="{BB962C8B-B14F-4D97-AF65-F5344CB8AC3E}">
        <p14:creationId xmlns:p14="http://schemas.microsoft.com/office/powerpoint/2010/main" val="74484452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CAFC3D-F106-495C-A9AF-1C1232D9BAAB}"/>
              </a:ext>
            </a:extLst>
          </p:cNvPr>
          <p:cNvSpPr>
            <a:spLocks noGrp="1"/>
          </p:cNvSpPr>
          <p:nvPr>
            <p:ph type="title"/>
          </p:nvPr>
        </p:nvSpPr>
        <p:spPr/>
        <p:txBody>
          <a:bodyPr/>
          <a:lstStyle/>
          <a:p>
            <a:r>
              <a:rPr lang="en-SG" dirty="0"/>
              <a:t>Dataset</a:t>
            </a:r>
          </a:p>
        </p:txBody>
      </p:sp>
      <p:graphicFrame>
        <p:nvGraphicFramePr>
          <p:cNvPr id="4" name="Table 4">
            <a:extLst>
              <a:ext uri="{FF2B5EF4-FFF2-40B4-BE49-F238E27FC236}">
                <a16:creationId xmlns:a16="http://schemas.microsoft.com/office/drawing/2014/main" id="{151928D3-DD0B-4BEC-949B-4B66CCC8A88F}"/>
              </a:ext>
            </a:extLst>
          </p:cNvPr>
          <p:cNvGraphicFramePr>
            <a:graphicFrameLocks noGrp="1"/>
          </p:cNvGraphicFramePr>
          <p:nvPr/>
        </p:nvGraphicFramePr>
        <p:xfrm>
          <a:off x="628651" y="2006266"/>
          <a:ext cx="6096000" cy="2205321"/>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305825279"/>
                    </a:ext>
                  </a:extLst>
                </a:gridCol>
                <a:gridCol w="2032000">
                  <a:extLst>
                    <a:ext uri="{9D8B030D-6E8A-4147-A177-3AD203B41FA5}">
                      <a16:colId xmlns:a16="http://schemas.microsoft.com/office/drawing/2014/main" val="3742589706"/>
                    </a:ext>
                  </a:extLst>
                </a:gridCol>
                <a:gridCol w="2032000">
                  <a:extLst>
                    <a:ext uri="{9D8B030D-6E8A-4147-A177-3AD203B41FA5}">
                      <a16:colId xmlns:a16="http://schemas.microsoft.com/office/drawing/2014/main" val="4280991557"/>
                    </a:ext>
                  </a:extLst>
                </a:gridCol>
              </a:tblGrid>
              <a:tr h="258411">
                <a:tc>
                  <a:txBody>
                    <a:bodyPr/>
                    <a:lstStyle/>
                    <a:p>
                      <a:r>
                        <a:rPr lang="en-SG" sz="1000" dirty="0"/>
                        <a:t>Weight</a:t>
                      </a:r>
                    </a:p>
                  </a:txBody>
                  <a:tcPr marL="68580" marR="68580" marT="34290" marB="34290"/>
                </a:tc>
                <a:tc>
                  <a:txBody>
                    <a:bodyPr/>
                    <a:lstStyle/>
                    <a:p>
                      <a:r>
                        <a:rPr lang="en-SG" sz="1000" dirty="0"/>
                        <a:t>Height</a:t>
                      </a:r>
                    </a:p>
                  </a:txBody>
                  <a:tcPr marL="68580" marR="68580" marT="34290" marB="34290"/>
                </a:tc>
                <a:tc>
                  <a:txBody>
                    <a:bodyPr/>
                    <a:lstStyle/>
                    <a:p>
                      <a:r>
                        <a:rPr lang="en-SG" sz="1000" dirty="0"/>
                        <a:t>Gender (Target)</a:t>
                      </a:r>
                    </a:p>
                  </a:txBody>
                  <a:tcPr marL="68580" marR="68580" marT="34290" marB="34290"/>
                </a:tc>
                <a:extLst>
                  <a:ext uri="{0D108BD9-81ED-4DB2-BD59-A6C34878D82A}">
                    <a16:rowId xmlns:a16="http://schemas.microsoft.com/office/drawing/2014/main" val="1759129770"/>
                  </a:ext>
                </a:extLst>
              </a:tr>
              <a:tr h="278130">
                <a:tc>
                  <a:txBody>
                    <a:bodyPr/>
                    <a:lstStyle/>
                    <a:p>
                      <a:r>
                        <a:rPr lang="en-SG" sz="1000" dirty="0"/>
                        <a:t>71</a:t>
                      </a:r>
                    </a:p>
                  </a:txBody>
                  <a:tcPr marL="68580" marR="68580" marT="34290" marB="34290"/>
                </a:tc>
                <a:tc>
                  <a:txBody>
                    <a:bodyPr/>
                    <a:lstStyle/>
                    <a:p>
                      <a:r>
                        <a:rPr lang="en-SG" sz="1000" dirty="0"/>
                        <a:t>170</a:t>
                      </a:r>
                    </a:p>
                  </a:txBody>
                  <a:tcPr marL="68580" marR="68580" marT="34290" marB="34290"/>
                </a:tc>
                <a:tc>
                  <a:txBody>
                    <a:bodyPr/>
                    <a:lstStyle/>
                    <a:p>
                      <a:r>
                        <a:rPr lang="en-SG" sz="1000" dirty="0"/>
                        <a:t>M</a:t>
                      </a:r>
                    </a:p>
                  </a:txBody>
                  <a:tcPr marL="68580" marR="68580" marT="34290" marB="34290"/>
                </a:tc>
                <a:extLst>
                  <a:ext uri="{0D108BD9-81ED-4DB2-BD59-A6C34878D82A}">
                    <a16:rowId xmlns:a16="http://schemas.microsoft.com/office/drawing/2014/main" val="1648757493"/>
                  </a:ext>
                </a:extLst>
              </a:tr>
              <a:tr h="278130">
                <a:tc>
                  <a:txBody>
                    <a:bodyPr/>
                    <a:lstStyle/>
                    <a:p>
                      <a:r>
                        <a:rPr lang="en-SG" sz="1000" dirty="0"/>
                        <a:t>68</a:t>
                      </a:r>
                    </a:p>
                  </a:txBody>
                  <a:tcPr marL="68580" marR="68580" marT="34290" marB="34290"/>
                </a:tc>
                <a:tc>
                  <a:txBody>
                    <a:bodyPr/>
                    <a:lstStyle/>
                    <a:p>
                      <a:r>
                        <a:rPr lang="en-SG" sz="1000" dirty="0"/>
                        <a:t>169</a:t>
                      </a:r>
                    </a:p>
                  </a:txBody>
                  <a:tcPr marL="68580" marR="68580" marT="34290" marB="34290"/>
                </a:tc>
                <a:tc>
                  <a:txBody>
                    <a:bodyPr/>
                    <a:lstStyle/>
                    <a:p>
                      <a:r>
                        <a:rPr lang="en-SG" sz="1000" dirty="0"/>
                        <a:t>M</a:t>
                      </a:r>
                    </a:p>
                  </a:txBody>
                  <a:tcPr marL="68580" marR="68580" marT="34290" marB="34290"/>
                </a:tc>
                <a:extLst>
                  <a:ext uri="{0D108BD9-81ED-4DB2-BD59-A6C34878D82A}">
                    <a16:rowId xmlns:a16="http://schemas.microsoft.com/office/drawing/2014/main" val="3864791108"/>
                  </a:ext>
                </a:extLst>
              </a:tr>
              <a:tr h="278130">
                <a:tc>
                  <a:txBody>
                    <a:bodyPr/>
                    <a:lstStyle/>
                    <a:p>
                      <a:r>
                        <a:rPr lang="en-SG" sz="1000" dirty="0"/>
                        <a:t>66</a:t>
                      </a:r>
                    </a:p>
                  </a:txBody>
                  <a:tcPr marL="68580" marR="68580" marT="34290" marB="34290"/>
                </a:tc>
                <a:tc>
                  <a:txBody>
                    <a:bodyPr/>
                    <a:lstStyle/>
                    <a:p>
                      <a:r>
                        <a:rPr lang="en-SG" sz="1000" dirty="0"/>
                        <a:t>168</a:t>
                      </a:r>
                    </a:p>
                  </a:txBody>
                  <a:tcPr marL="68580" marR="68580" marT="34290" marB="34290"/>
                </a:tc>
                <a:tc>
                  <a:txBody>
                    <a:bodyPr/>
                    <a:lstStyle/>
                    <a:p>
                      <a:r>
                        <a:rPr lang="en-SG" sz="1000" dirty="0"/>
                        <a:t>M</a:t>
                      </a:r>
                    </a:p>
                  </a:txBody>
                  <a:tcPr marL="68580" marR="68580" marT="34290" marB="34290"/>
                </a:tc>
                <a:extLst>
                  <a:ext uri="{0D108BD9-81ED-4DB2-BD59-A6C34878D82A}">
                    <a16:rowId xmlns:a16="http://schemas.microsoft.com/office/drawing/2014/main" val="4025156049"/>
                  </a:ext>
                </a:extLst>
              </a:tr>
              <a:tr h="278130">
                <a:tc>
                  <a:txBody>
                    <a:bodyPr/>
                    <a:lstStyle/>
                    <a:p>
                      <a:r>
                        <a:rPr lang="en-SG" sz="1000" dirty="0"/>
                        <a:t>50</a:t>
                      </a:r>
                    </a:p>
                  </a:txBody>
                  <a:tcPr marL="68580" marR="68580" marT="34290" marB="34290"/>
                </a:tc>
                <a:tc>
                  <a:txBody>
                    <a:bodyPr/>
                    <a:lstStyle/>
                    <a:p>
                      <a:r>
                        <a:rPr lang="en-SG" sz="1000" dirty="0"/>
                        <a:t>153</a:t>
                      </a:r>
                    </a:p>
                  </a:txBody>
                  <a:tcPr marL="68580" marR="68580" marT="34290" marB="34290"/>
                </a:tc>
                <a:tc>
                  <a:txBody>
                    <a:bodyPr/>
                    <a:lstStyle/>
                    <a:p>
                      <a:r>
                        <a:rPr lang="en-SG" sz="1000" dirty="0"/>
                        <a:t>F</a:t>
                      </a:r>
                    </a:p>
                  </a:txBody>
                  <a:tcPr marL="68580" marR="68580" marT="34290" marB="34290"/>
                </a:tc>
                <a:extLst>
                  <a:ext uri="{0D108BD9-81ED-4DB2-BD59-A6C34878D82A}">
                    <a16:rowId xmlns:a16="http://schemas.microsoft.com/office/drawing/2014/main" val="4130892296"/>
                  </a:ext>
                </a:extLst>
              </a:tr>
              <a:tr h="278130">
                <a:tc>
                  <a:txBody>
                    <a:bodyPr/>
                    <a:lstStyle/>
                    <a:p>
                      <a:r>
                        <a:rPr lang="en-SG" sz="1000" dirty="0"/>
                        <a:t>58</a:t>
                      </a:r>
                    </a:p>
                  </a:txBody>
                  <a:tcPr marL="68580" marR="68580" marT="34290" marB="34290"/>
                </a:tc>
                <a:tc>
                  <a:txBody>
                    <a:bodyPr/>
                    <a:lstStyle/>
                    <a:p>
                      <a:r>
                        <a:rPr lang="en-SG" sz="1000" dirty="0"/>
                        <a:t>164</a:t>
                      </a:r>
                    </a:p>
                  </a:txBody>
                  <a:tcPr marL="68580" marR="68580" marT="34290" marB="34290"/>
                </a:tc>
                <a:tc>
                  <a:txBody>
                    <a:bodyPr/>
                    <a:lstStyle/>
                    <a:p>
                      <a:r>
                        <a:rPr lang="en-SG" sz="1000" dirty="0"/>
                        <a:t>F</a:t>
                      </a:r>
                    </a:p>
                  </a:txBody>
                  <a:tcPr marL="68580" marR="68580" marT="34290" marB="34290"/>
                </a:tc>
                <a:extLst>
                  <a:ext uri="{0D108BD9-81ED-4DB2-BD59-A6C34878D82A}">
                    <a16:rowId xmlns:a16="http://schemas.microsoft.com/office/drawing/2014/main" val="1491861930"/>
                  </a:ext>
                </a:extLst>
              </a:tr>
              <a:tr h="278130">
                <a:tc>
                  <a:txBody>
                    <a:bodyPr/>
                    <a:lstStyle/>
                    <a:p>
                      <a:r>
                        <a:rPr lang="en-SG" sz="1000" dirty="0"/>
                        <a:t>72</a:t>
                      </a:r>
                    </a:p>
                  </a:txBody>
                  <a:tcPr marL="68580" marR="68580" marT="34290" marB="34290"/>
                </a:tc>
                <a:tc>
                  <a:txBody>
                    <a:bodyPr/>
                    <a:lstStyle/>
                    <a:p>
                      <a:r>
                        <a:rPr lang="en-SG" sz="1000" dirty="0"/>
                        <a:t>167</a:t>
                      </a:r>
                    </a:p>
                  </a:txBody>
                  <a:tcPr marL="68580" marR="68580" marT="34290" marB="34290"/>
                </a:tc>
                <a:tc>
                  <a:txBody>
                    <a:bodyPr/>
                    <a:lstStyle/>
                    <a:p>
                      <a:r>
                        <a:rPr lang="en-SG" sz="1000" dirty="0"/>
                        <a:t>F</a:t>
                      </a:r>
                    </a:p>
                  </a:txBody>
                  <a:tcPr marL="68580" marR="68580" marT="34290" marB="34290"/>
                </a:tc>
                <a:extLst>
                  <a:ext uri="{0D108BD9-81ED-4DB2-BD59-A6C34878D82A}">
                    <a16:rowId xmlns:a16="http://schemas.microsoft.com/office/drawing/2014/main" val="403319589"/>
                  </a:ext>
                </a:extLst>
              </a:tr>
              <a:tr h="278130">
                <a:tc>
                  <a:txBody>
                    <a:bodyPr/>
                    <a:lstStyle/>
                    <a:p>
                      <a:r>
                        <a:rPr lang="en-SG" sz="1000" dirty="0"/>
                        <a:t>62</a:t>
                      </a:r>
                    </a:p>
                  </a:txBody>
                  <a:tcPr marL="68580" marR="68580" marT="34290" marB="34290"/>
                </a:tc>
                <a:tc>
                  <a:txBody>
                    <a:bodyPr/>
                    <a:lstStyle/>
                    <a:p>
                      <a:r>
                        <a:rPr lang="en-SG" sz="1000" dirty="0"/>
                        <a:t>167</a:t>
                      </a:r>
                    </a:p>
                  </a:txBody>
                  <a:tcPr marL="68580" marR="68580" marT="34290" marB="34290"/>
                </a:tc>
                <a:tc>
                  <a:txBody>
                    <a:bodyPr/>
                    <a:lstStyle/>
                    <a:p>
                      <a:r>
                        <a:rPr lang="en-SG" sz="1000" dirty="0"/>
                        <a:t>F</a:t>
                      </a:r>
                    </a:p>
                  </a:txBody>
                  <a:tcPr marL="68580" marR="68580" marT="34290" marB="34290"/>
                </a:tc>
                <a:extLst>
                  <a:ext uri="{0D108BD9-81ED-4DB2-BD59-A6C34878D82A}">
                    <a16:rowId xmlns:a16="http://schemas.microsoft.com/office/drawing/2014/main" val="3236890172"/>
                  </a:ext>
                </a:extLst>
              </a:tr>
            </a:tbl>
          </a:graphicData>
        </a:graphic>
      </p:graphicFrame>
    </p:spTree>
    <p:extLst>
      <p:ext uri="{BB962C8B-B14F-4D97-AF65-F5344CB8AC3E}">
        <p14:creationId xmlns:p14="http://schemas.microsoft.com/office/powerpoint/2010/main" val="281405336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CAFC3D-F106-495C-A9AF-1C1232D9BAAB}"/>
              </a:ext>
            </a:extLst>
          </p:cNvPr>
          <p:cNvSpPr>
            <a:spLocks noGrp="1"/>
          </p:cNvSpPr>
          <p:nvPr>
            <p:ph type="title"/>
          </p:nvPr>
        </p:nvSpPr>
        <p:spPr/>
        <p:txBody>
          <a:bodyPr/>
          <a:lstStyle/>
          <a:p>
            <a:r>
              <a:rPr lang="en-SG" dirty="0"/>
              <a:t>Dataset (normalised – min max scalar)</a:t>
            </a:r>
          </a:p>
        </p:txBody>
      </p:sp>
      <p:graphicFrame>
        <p:nvGraphicFramePr>
          <p:cNvPr id="4" name="Table 4">
            <a:extLst>
              <a:ext uri="{FF2B5EF4-FFF2-40B4-BE49-F238E27FC236}">
                <a16:creationId xmlns:a16="http://schemas.microsoft.com/office/drawing/2014/main" id="{151928D3-DD0B-4BEC-949B-4B66CCC8A88F}"/>
              </a:ext>
            </a:extLst>
          </p:cNvPr>
          <p:cNvGraphicFramePr>
            <a:graphicFrameLocks noGrp="1"/>
          </p:cNvGraphicFramePr>
          <p:nvPr/>
        </p:nvGraphicFramePr>
        <p:xfrm>
          <a:off x="4881814" y="2331720"/>
          <a:ext cx="2549298" cy="2196465"/>
        </p:xfrm>
        <a:graphic>
          <a:graphicData uri="http://schemas.openxmlformats.org/drawingml/2006/table">
            <a:tbl>
              <a:tblPr firstRow="1" bandRow="1">
                <a:tableStyleId>{5C22544A-7EE6-4342-B048-85BDC9FD1C3A}</a:tableStyleId>
              </a:tblPr>
              <a:tblGrid>
                <a:gridCol w="647666">
                  <a:extLst>
                    <a:ext uri="{9D8B030D-6E8A-4147-A177-3AD203B41FA5}">
                      <a16:colId xmlns:a16="http://schemas.microsoft.com/office/drawing/2014/main" val="305825279"/>
                    </a:ext>
                  </a:extLst>
                </a:gridCol>
                <a:gridCol w="844345">
                  <a:extLst>
                    <a:ext uri="{9D8B030D-6E8A-4147-A177-3AD203B41FA5}">
                      <a16:colId xmlns:a16="http://schemas.microsoft.com/office/drawing/2014/main" val="3742589706"/>
                    </a:ext>
                  </a:extLst>
                </a:gridCol>
                <a:gridCol w="1057287">
                  <a:extLst>
                    <a:ext uri="{9D8B030D-6E8A-4147-A177-3AD203B41FA5}">
                      <a16:colId xmlns:a16="http://schemas.microsoft.com/office/drawing/2014/main" val="4280991557"/>
                    </a:ext>
                  </a:extLst>
                </a:gridCol>
              </a:tblGrid>
              <a:tr h="222885">
                <a:tc>
                  <a:txBody>
                    <a:bodyPr/>
                    <a:lstStyle/>
                    <a:p>
                      <a:r>
                        <a:rPr lang="en-SG" sz="1000" dirty="0"/>
                        <a:t>Weight</a:t>
                      </a:r>
                    </a:p>
                  </a:txBody>
                  <a:tcPr marL="68580" marR="68580" marT="34290" marB="34290"/>
                </a:tc>
                <a:tc>
                  <a:txBody>
                    <a:bodyPr/>
                    <a:lstStyle/>
                    <a:p>
                      <a:r>
                        <a:rPr lang="en-SG" sz="1000" dirty="0"/>
                        <a:t>Height</a:t>
                      </a:r>
                    </a:p>
                  </a:txBody>
                  <a:tcPr marL="68580" marR="68580" marT="34290" marB="34290"/>
                </a:tc>
                <a:tc>
                  <a:txBody>
                    <a:bodyPr/>
                    <a:lstStyle/>
                    <a:p>
                      <a:r>
                        <a:rPr lang="en-SG" sz="1000" dirty="0"/>
                        <a:t>Gender</a:t>
                      </a:r>
                    </a:p>
                  </a:txBody>
                  <a:tcPr marL="68580" marR="68580" marT="34290" marB="34290"/>
                </a:tc>
                <a:extLst>
                  <a:ext uri="{0D108BD9-81ED-4DB2-BD59-A6C34878D82A}">
                    <a16:rowId xmlns:a16="http://schemas.microsoft.com/office/drawing/2014/main" val="1759129770"/>
                  </a:ext>
                </a:extLst>
              </a:tr>
              <a:tr h="274320">
                <a:tc>
                  <a:txBody>
                    <a:bodyPr/>
                    <a:lstStyle/>
                    <a:p>
                      <a:r>
                        <a:rPr lang="en-SG" sz="1400" b="0" i="0" kern="1200" dirty="0">
                          <a:solidFill>
                            <a:schemeClr val="dk1"/>
                          </a:solidFill>
                          <a:effectLst/>
                          <a:latin typeface="+mn-lt"/>
                          <a:ea typeface="+mn-ea"/>
                          <a:cs typeface="+mn-cs"/>
                        </a:rPr>
                        <a:t>0.955</a:t>
                      </a:r>
                      <a:endParaRPr lang="en-SG" sz="1000" dirty="0"/>
                    </a:p>
                  </a:txBody>
                  <a:tcPr marL="68580" marR="68580" marT="34290" marB="34290"/>
                </a:tc>
                <a:tc>
                  <a:txBody>
                    <a:bodyPr/>
                    <a:lstStyle/>
                    <a:p>
                      <a:r>
                        <a:rPr lang="en-SG" sz="1400" b="0" i="0" kern="1200" dirty="0">
                          <a:solidFill>
                            <a:schemeClr val="dk1"/>
                          </a:solidFill>
                          <a:effectLst/>
                          <a:latin typeface="+mn-lt"/>
                          <a:ea typeface="+mn-ea"/>
                          <a:cs typeface="+mn-cs"/>
                        </a:rPr>
                        <a:t>1.</a:t>
                      </a:r>
                      <a:endParaRPr lang="en-SG" sz="1000" dirty="0"/>
                    </a:p>
                  </a:txBody>
                  <a:tcPr marL="68580" marR="68580" marT="34290" marB="34290"/>
                </a:tc>
                <a:tc>
                  <a:txBody>
                    <a:bodyPr/>
                    <a:lstStyle/>
                    <a:p>
                      <a:r>
                        <a:rPr lang="en-SG" sz="1000" dirty="0"/>
                        <a:t>M</a:t>
                      </a:r>
                    </a:p>
                  </a:txBody>
                  <a:tcPr marL="68580" marR="68580" marT="34290" marB="34290"/>
                </a:tc>
                <a:extLst>
                  <a:ext uri="{0D108BD9-81ED-4DB2-BD59-A6C34878D82A}">
                    <a16:rowId xmlns:a16="http://schemas.microsoft.com/office/drawing/2014/main" val="1648757493"/>
                  </a:ext>
                </a:extLst>
              </a:tr>
              <a:tr h="274320">
                <a:tc>
                  <a:txBody>
                    <a:bodyPr/>
                    <a:lstStyle/>
                    <a:p>
                      <a:r>
                        <a:rPr lang="en-SG" sz="1400" b="0" i="0" kern="1200" dirty="0">
                          <a:solidFill>
                            <a:schemeClr val="dk1"/>
                          </a:solidFill>
                          <a:effectLst/>
                          <a:latin typeface="+mn-lt"/>
                          <a:ea typeface="+mn-ea"/>
                          <a:cs typeface="+mn-cs"/>
                        </a:rPr>
                        <a:t>0.818</a:t>
                      </a:r>
                      <a:endParaRPr lang="en-SG" sz="1000" dirty="0"/>
                    </a:p>
                  </a:txBody>
                  <a:tcPr marL="68580" marR="68580" marT="34290" marB="34290"/>
                </a:tc>
                <a:tc>
                  <a:txBody>
                    <a:bodyPr/>
                    <a:lstStyle/>
                    <a:p>
                      <a:r>
                        <a:rPr lang="en-SG" sz="1400" b="0" i="0" kern="1200" dirty="0">
                          <a:solidFill>
                            <a:schemeClr val="dk1"/>
                          </a:solidFill>
                          <a:effectLst/>
                          <a:latin typeface="+mn-lt"/>
                          <a:ea typeface="+mn-ea"/>
                          <a:cs typeface="+mn-cs"/>
                        </a:rPr>
                        <a:t>0.888</a:t>
                      </a:r>
                      <a:endParaRPr lang="en-SG" sz="1000" dirty="0"/>
                    </a:p>
                  </a:txBody>
                  <a:tcPr marL="68580" marR="68580" marT="34290" marB="34290"/>
                </a:tc>
                <a:tc>
                  <a:txBody>
                    <a:bodyPr/>
                    <a:lstStyle/>
                    <a:p>
                      <a:r>
                        <a:rPr lang="en-SG" sz="1000" dirty="0"/>
                        <a:t>M</a:t>
                      </a:r>
                    </a:p>
                  </a:txBody>
                  <a:tcPr marL="68580" marR="68580" marT="34290" marB="34290"/>
                </a:tc>
                <a:extLst>
                  <a:ext uri="{0D108BD9-81ED-4DB2-BD59-A6C34878D82A}">
                    <a16:rowId xmlns:a16="http://schemas.microsoft.com/office/drawing/2014/main" val="3864791108"/>
                  </a:ext>
                </a:extLst>
              </a:tr>
              <a:tr h="274320">
                <a:tc>
                  <a:txBody>
                    <a:bodyPr/>
                    <a:lstStyle/>
                    <a:p>
                      <a:r>
                        <a:rPr lang="en-SG" sz="1400" b="0" i="0" kern="1200" dirty="0">
                          <a:solidFill>
                            <a:schemeClr val="dk1"/>
                          </a:solidFill>
                          <a:effectLst/>
                          <a:latin typeface="+mn-lt"/>
                          <a:ea typeface="+mn-ea"/>
                          <a:cs typeface="+mn-cs"/>
                        </a:rPr>
                        <a:t>0.727</a:t>
                      </a:r>
                      <a:endParaRPr lang="en-SG" sz="1000" dirty="0"/>
                    </a:p>
                  </a:txBody>
                  <a:tcPr marL="68580" marR="68580" marT="34290" marB="34290"/>
                </a:tc>
                <a:tc>
                  <a:txBody>
                    <a:bodyPr/>
                    <a:lstStyle/>
                    <a:p>
                      <a:r>
                        <a:rPr lang="en-SG" sz="1400" b="0" i="0" kern="1200" dirty="0">
                          <a:solidFill>
                            <a:schemeClr val="dk1"/>
                          </a:solidFill>
                          <a:effectLst/>
                          <a:latin typeface="+mn-lt"/>
                          <a:ea typeface="+mn-ea"/>
                          <a:cs typeface="+mn-cs"/>
                        </a:rPr>
                        <a:t>0.833</a:t>
                      </a:r>
                      <a:endParaRPr lang="en-SG" sz="1000" dirty="0"/>
                    </a:p>
                  </a:txBody>
                  <a:tcPr marL="68580" marR="68580" marT="34290" marB="34290"/>
                </a:tc>
                <a:tc>
                  <a:txBody>
                    <a:bodyPr/>
                    <a:lstStyle/>
                    <a:p>
                      <a:r>
                        <a:rPr lang="en-SG" sz="1000" dirty="0"/>
                        <a:t>M</a:t>
                      </a:r>
                    </a:p>
                  </a:txBody>
                  <a:tcPr marL="68580" marR="68580" marT="34290" marB="34290"/>
                </a:tc>
                <a:extLst>
                  <a:ext uri="{0D108BD9-81ED-4DB2-BD59-A6C34878D82A}">
                    <a16:rowId xmlns:a16="http://schemas.microsoft.com/office/drawing/2014/main" val="4025156049"/>
                  </a:ext>
                </a:extLst>
              </a:tr>
              <a:tr h="274320">
                <a:tc>
                  <a:txBody>
                    <a:bodyPr/>
                    <a:lstStyle/>
                    <a:p>
                      <a:r>
                        <a:rPr lang="en-SG" sz="1000" dirty="0"/>
                        <a:t>0</a:t>
                      </a:r>
                    </a:p>
                  </a:txBody>
                  <a:tcPr marL="68580" marR="68580" marT="34290" marB="34290"/>
                </a:tc>
                <a:tc>
                  <a:txBody>
                    <a:bodyPr/>
                    <a:lstStyle/>
                    <a:p>
                      <a:r>
                        <a:rPr lang="en-SG" sz="1400" b="0" i="0" kern="1200" dirty="0">
                          <a:solidFill>
                            <a:schemeClr val="dk1"/>
                          </a:solidFill>
                          <a:effectLst/>
                          <a:latin typeface="+mn-lt"/>
                          <a:ea typeface="+mn-ea"/>
                          <a:cs typeface="+mn-cs"/>
                        </a:rPr>
                        <a:t>0. </a:t>
                      </a:r>
                      <a:endParaRPr lang="en-SG" sz="1000" dirty="0"/>
                    </a:p>
                  </a:txBody>
                  <a:tcPr marL="68580" marR="68580" marT="34290" marB="34290"/>
                </a:tc>
                <a:tc>
                  <a:txBody>
                    <a:bodyPr/>
                    <a:lstStyle/>
                    <a:p>
                      <a:r>
                        <a:rPr lang="en-SG" sz="1000" dirty="0"/>
                        <a:t>F</a:t>
                      </a:r>
                    </a:p>
                  </a:txBody>
                  <a:tcPr marL="68580" marR="68580" marT="34290" marB="34290"/>
                </a:tc>
                <a:extLst>
                  <a:ext uri="{0D108BD9-81ED-4DB2-BD59-A6C34878D82A}">
                    <a16:rowId xmlns:a16="http://schemas.microsoft.com/office/drawing/2014/main" val="4130892296"/>
                  </a:ext>
                </a:extLst>
              </a:tr>
              <a:tr h="274320">
                <a:tc>
                  <a:txBody>
                    <a:bodyPr/>
                    <a:lstStyle/>
                    <a:p>
                      <a:r>
                        <a:rPr lang="en-SG" sz="1400" b="0" i="0" kern="1200" dirty="0">
                          <a:solidFill>
                            <a:schemeClr val="dk1"/>
                          </a:solidFill>
                          <a:effectLst/>
                          <a:latin typeface="+mn-lt"/>
                          <a:ea typeface="+mn-ea"/>
                          <a:cs typeface="+mn-cs"/>
                        </a:rPr>
                        <a:t>0.364</a:t>
                      </a:r>
                      <a:endParaRPr lang="en-SG" sz="1000" dirty="0"/>
                    </a:p>
                  </a:txBody>
                  <a:tcPr marL="68580" marR="68580" marT="34290" marB="34290"/>
                </a:tc>
                <a:tc>
                  <a:txBody>
                    <a:bodyPr/>
                    <a:lstStyle/>
                    <a:p>
                      <a:r>
                        <a:rPr lang="en-SG" sz="1400" b="0" i="0" kern="1200" dirty="0">
                          <a:solidFill>
                            <a:schemeClr val="dk1"/>
                          </a:solidFill>
                          <a:effectLst/>
                          <a:latin typeface="+mn-lt"/>
                          <a:ea typeface="+mn-ea"/>
                          <a:cs typeface="+mn-cs"/>
                        </a:rPr>
                        <a:t>0.611</a:t>
                      </a:r>
                      <a:endParaRPr lang="en-SG" sz="1000" dirty="0"/>
                    </a:p>
                  </a:txBody>
                  <a:tcPr marL="68580" marR="68580" marT="34290" marB="34290"/>
                </a:tc>
                <a:tc>
                  <a:txBody>
                    <a:bodyPr/>
                    <a:lstStyle/>
                    <a:p>
                      <a:r>
                        <a:rPr lang="en-SG" sz="1000" dirty="0"/>
                        <a:t>F</a:t>
                      </a:r>
                    </a:p>
                  </a:txBody>
                  <a:tcPr marL="68580" marR="68580" marT="34290" marB="34290"/>
                </a:tc>
                <a:extLst>
                  <a:ext uri="{0D108BD9-81ED-4DB2-BD59-A6C34878D82A}">
                    <a16:rowId xmlns:a16="http://schemas.microsoft.com/office/drawing/2014/main" val="1491861930"/>
                  </a:ext>
                </a:extLst>
              </a:tr>
              <a:tr h="274320">
                <a:tc>
                  <a:txBody>
                    <a:bodyPr/>
                    <a:lstStyle/>
                    <a:p>
                      <a:r>
                        <a:rPr lang="en-SG" sz="1400" b="0" i="0" kern="1200" dirty="0">
                          <a:solidFill>
                            <a:schemeClr val="dk1"/>
                          </a:solidFill>
                          <a:effectLst/>
                          <a:latin typeface="+mn-lt"/>
                          <a:ea typeface="+mn-ea"/>
                          <a:cs typeface="+mn-cs"/>
                        </a:rPr>
                        <a:t>1</a:t>
                      </a:r>
                      <a:endParaRPr lang="en-SG" sz="1000" dirty="0"/>
                    </a:p>
                  </a:txBody>
                  <a:tcPr marL="68580" marR="68580" marT="34290" marB="34290"/>
                </a:tc>
                <a:tc>
                  <a:txBody>
                    <a:bodyPr/>
                    <a:lstStyle/>
                    <a:p>
                      <a:r>
                        <a:rPr lang="en-SG" sz="1400" b="0" i="0" kern="1200" dirty="0">
                          <a:solidFill>
                            <a:schemeClr val="dk1"/>
                          </a:solidFill>
                          <a:effectLst/>
                          <a:latin typeface="+mn-lt"/>
                          <a:ea typeface="+mn-ea"/>
                          <a:cs typeface="+mn-cs"/>
                        </a:rPr>
                        <a:t>0.778</a:t>
                      </a:r>
                      <a:endParaRPr lang="en-SG" sz="1000" dirty="0"/>
                    </a:p>
                  </a:txBody>
                  <a:tcPr marL="68580" marR="68580" marT="34290" marB="34290"/>
                </a:tc>
                <a:tc>
                  <a:txBody>
                    <a:bodyPr/>
                    <a:lstStyle/>
                    <a:p>
                      <a:r>
                        <a:rPr lang="en-SG" sz="1000" dirty="0"/>
                        <a:t>F</a:t>
                      </a:r>
                    </a:p>
                  </a:txBody>
                  <a:tcPr marL="68580" marR="68580" marT="34290" marB="34290"/>
                </a:tc>
                <a:extLst>
                  <a:ext uri="{0D108BD9-81ED-4DB2-BD59-A6C34878D82A}">
                    <a16:rowId xmlns:a16="http://schemas.microsoft.com/office/drawing/2014/main" val="403319589"/>
                  </a:ext>
                </a:extLst>
              </a:tr>
              <a:tr h="274320">
                <a:tc>
                  <a:txBody>
                    <a:bodyPr/>
                    <a:lstStyle/>
                    <a:p>
                      <a:r>
                        <a:rPr lang="en-SG" sz="1400" b="0" i="0" kern="1200" dirty="0">
                          <a:solidFill>
                            <a:schemeClr val="dk1"/>
                          </a:solidFill>
                          <a:effectLst/>
                          <a:latin typeface="+mn-lt"/>
                          <a:ea typeface="+mn-ea"/>
                          <a:cs typeface="+mn-cs"/>
                        </a:rPr>
                        <a:t>0.545</a:t>
                      </a:r>
                      <a:endParaRPr lang="en-SG" sz="1000" dirty="0"/>
                    </a:p>
                  </a:txBody>
                  <a:tcPr marL="68580" marR="68580" marT="34290" marB="34290"/>
                </a:tc>
                <a:tc>
                  <a:txBody>
                    <a:bodyPr/>
                    <a:lstStyle/>
                    <a:p>
                      <a:r>
                        <a:rPr lang="en-SG" sz="1400" b="0" i="0" kern="1200" dirty="0">
                          <a:solidFill>
                            <a:schemeClr val="dk1"/>
                          </a:solidFill>
                          <a:effectLst/>
                          <a:latin typeface="+mn-lt"/>
                          <a:ea typeface="+mn-ea"/>
                          <a:cs typeface="+mn-cs"/>
                        </a:rPr>
                        <a:t>0.778</a:t>
                      </a:r>
                      <a:endParaRPr lang="en-SG" sz="1000" dirty="0"/>
                    </a:p>
                  </a:txBody>
                  <a:tcPr marL="68580" marR="68580" marT="34290" marB="34290"/>
                </a:tc>
                <a:tc>
                  <a:txBody>
                    <a:bodyPr/>
                    <a:lstStyle/>
                    <a:p>
                      <a:r>
                        <a:rPr lang="en-SG" sz="1000" dirty="0"/>
                        <a:t>F</a:t>
                      </a:r>
                    </a:p>
                  </a:txBody>
                  <a:tcPr marL="68580" marR="68580" marT="34290" marB="34290"/>
                </a:tc>
                <a:extLst>
                  <a:ext uri="{0D108BD9-81ED-4DB2-BD59-A6C34878D82A}">
                    <a16:rowId xmlns:a16="http://schemas.microsoft.com/office/drawing/2014/main" val="3236890172"/>
                  </a:ext>
                </a:extLst>
              </a:tr>
            </a:tbl>
          </a:graphicData>
        </a:graphic>
      </p:graphicFrame>
      <p:graphicFrame>
        <p:nvGraphicFramePr>
          <p:cNvPr id="5" name="Table 4">
            <a:extLst>
              <a:ext uri="{FF2B5EF4-FFF2-40B4-BE49-F238E27FC236}">
                <a16:creationId xmlns:a16="http://schemas.microsoft.com/office/drawing/2014/main" id="{1F2AD47D-B13B-4FCC-9BCE-C2059A0776FC}"/>
              </a:ext>
            </a:extLst>
          </p:cNvPr>
          <p:cNvGraphicFramePr>
            <a:graphicFrameLocks noGrp="1"/>
          </p:cNvGraphicFramePr>
          <p:nvPr/>
        </p:nvGraphicFramePr>
        <p:xfrm>
          <a:off x="697437" y="2331720"/>
          <a:ext cx="2685047" cy="1783080"/>
        </p:xfrm>
        <a:graphic>
          <a:graphicData uri="http://schemas.openxmlformats.org/drawingml/2006/table">
            <a:tbl>
              <a:tblPr firstRow="1" bandRow="1">
                <a:tableStyleId>{5C22544A-7EE6-4342-B048-85BDC9FD1C3A}</a:tableStyleId>
              </a:tblPr>
              <a:tblGrid>
                <a:gridCol w="688879">
                  <a:extLst>
                    <a:ext uri="{9D8B030D-6E8A-4147-A177-3AD203B41FA5}">
                      <a16:colId xmlns:a16="http://schemas.microsoft.com/office/drawing/2014/main" val="305825279"/>
                    </a:ext>
                  </a:extLst>
                </a:gridCol>
                <a:gridCol w="942975">
                  <a:extLst>
                    <a:ext uri="{9D8B030D-6E8A-4147-A177-3AD203B41FA5}">
                      <a16:colId xmlns:a16="http://schemas.microsoft.com/office/drawing/2014/main" val="3742589706"/>
                    </a:ext>
                  </a:extLst>
                </a:gridCol>
                <a:gridCol w="1053193">
                  <a:extLst>
                    <a:ext uri="{9D8B030D-6E8A-4147-A177-3AD203B41FA5}">
                      <a16:colId xmlns:a16="http://schemas.microsoft.com/office/drawing/2014/main" val="4280991557"/>
                    </a:ext>
                  </a:extLst>
                </a:gridCol>
              </a:tblGrid>
              <a:tr h="222885">
                <a:tc>
                  <a:txBody>
                    <a:bodyPr/>
                    <a:lstStyle/>
                    <a:p>
                      <a:r>
                        <a:rPr lang="en-SG" sz="1000" dirty="0"/>
                        <a:t>Weight</a:t>
                      </a:r>
                    </a:p>
                  </a:txBody>
                  <a:tcPr marL="68580" marR="68580" marT="34290" marB="34290"/>
                </a:tc>
                <a:tc>
                  <a:txBody>
                    <a:bodyPr/>
                    <a:lstStyle/>
                    <a:p>
                      <a:r>
                        <a:rPr lang="en-SG" sz="1000" dirty="0"/>
                        <a:t>Height</a:t>
                      </a:r>
                    </a:p>
                  </a:txBody>
                  <a:tcPr marL="68580" marR="68580" marT="34290" marB="34290"/>
                </a:tc>
                <a:tc>
                  <a:txBody>
                    <a:bodyPr/>
                    <a:lstStyle/>
                    <a:p>
                      <a:r>
                        <a:rPr lang="en-SG" sz="1000" dirty="0"/>
                        <a:t>Gender</a:t>
                      </a:r>
                    </a:p>
                  </a:txBody>
                  <a:tcPr marL="68580" marR="68580" marT="34290" marB="34290"/>
                </a:tc>
                <a:extLst>
                  <a:ext uri="{0D108BD9-81ED-4DB2-BD59-A6C34878D82A}">
                    <a16:rowId xmlns:a16="http://schemas.microsoft.com/office/drawing/2014/main" val="1759129770"/>
                  </a:ext>
                </a:extLst>
              </a:tr>
              <a:tr h="222885">
                <a:tc>
                  <a:txBody>
                    <a:bodyPr/>
                    <a:lstStyle/>
                    <a:p>
                      <a:r>
                        <a:rPr lang="en-SG" sz="1000" dirty="0"/>
                        <a:t>71</a:t>
                      </a:r>
                    </a:p>
                  </a:txBody>
                  <a:tcPr marL="68580" marR="68580" marT="34290" marB="34290"/>
                </a:tc>
                <a:tc>
                  <a:txBody>
                    <a:bodyPr/>
                    <a:lstStyle/>
                    <a:p>
                      <a:r>
                        <a:rPr lang="en-SG" sz="1000" dirty="0"/>
                        <a:t>170</a:t>
                      </a:r>
                    </a:p>
                  </a:txBody>
                  <a:tcPr marL="68580" marR="68580" marT="34290" marB="34290"/>
                </a:tc>
                <a:tc>
                  <a:txBody>
                    <a:bodyPr/>
                    <a:lstStyle/>
                    <a:p>
                      <a:r>
                        <a:rPr lang="en-SG" sz="1000" dirty="0"/>
                        <a:t>M</a:t>
                      </a:r>
                    </a:p>
                  </a:txBody>
                  <a:tcPr marL="68580" marR="68580" marT="34290" marB="34290"/>
                </a:tc>
                <a:extLst>
                  <a:ext uri="{0D108BD9-81ED-4DB2-BD59-A6C34878D82A}">
                    <a16:rowId xmlns:a16="http://schemas.microsoft.com/office/drawing/2014/main" val="1648757493"/>
                  </a:ext>
                </a:extLst>
              </a:tr>
              <a:tr h="222885">
                <a:tc>
                  <a:txBody>
                    <a:bodyPr/>
                    <a:lstStyle/>
                    <a:p>
                      <a:r>
                        <a:rPr lang="en-SG" sz="1000" dirty="0"/>
                        <a:t>68</a:t>
                      </a:r>
                    </a:p>
                  </a:txBody>
                  <a:tcPr marL="68580" marR="68580" marT="34290" marB="34290"/>
                </a:tc>
                <a:tc>
                  <a:txBody>
                    <a:bodyPr/>
                    <a:lstStyle/>
                    <a:p>
                      <a:r>
                        <a:rPr lang="en-SG" sz="1000" dirty="0"/>
                        <a:t>169</a:t>
                      </a:r>
                    </a:p>
                  </a:txBody>
                  <a:tcPr marL="68580" marR="68580" marT="34290" marB="34290"/>
                </a:tc>
                <a:tc>
                  <a:txBody>
                    <a:bodyPr/>
                    <a:lstStyle/>
                    <a:p>
                      <a:r>
                        <a:rPr lang="en-SG" sz="1000" dirty="0"/>
                        <a:t>M</a:t>
                      </a:r>
                    </a:p>
                  </a:txBody>
                  <a:tcPr marL="68580" marR="68580" marT="34290" marB="34290"/>
                </a:tc>
                <a:extLst>
                  <a:ext uri="{0D108BD9-81ED-4DB2-BD59-A6C34878D82A}">
                    <a16:rowId xmlns:a16="http://schemas.microsoft.com/office/drawing/2014/main" val="3864791108"/>
                  </a:ext>
                </a:extLst>
              </a:tr>
              <a:tr h="222885">
                <a:tc>
                  <a:txBody>
                    <a:bodyPr/>
                    <a:lstStyle/>
                    <a:p>
                      <a:r>
                        <a:rPr lang="en-SG" sz="1000" dirty="0"/>
                        <a:t>66</a:t>
                      </a:r>
                    </a:p>
                  </a:txBody>
                  <a:tcPr marL="68580" marR="68580" marT="34290" marB="34290"/>
                </a:tc>
                <a:tc>
                  <a:txBody>
                    <a:bodyPr/>
                    <a:lstStyle/>
                    <a:p>
                      <a:r>
                        <a:rPr lang="en-SG" sz="1000" dirty="0"/>
                        <a:t>168</a:t>
                      </a:r>
                    </a:p>
                  </a:txBody>
                  <a:tcPr marL="68580" marR="68580" marT="34290" marB="34290"/>
                </a:tc>
                <a:tc>
                  <a:txBody>
                    <a:bodyPr/>
                    <a:lstStyle/>
                    <a:p>
                      <a:r>
                        <a:rPr lang="en-SG" sz="1000" dirty="0"/>
                        <a:t>M</a:t>
                      </a:r>
                    </a:p>
                  </a:txBody>
                  <a:tcPr marL="68580" marR="68580" marT="34290" marB="34290"/>
                </a:tc>
                <a:extLst>
                  <a:ext uri="{0D108BD9-81ED-4DB2-BD59-A6C34878D82A}">
                    <a16:rowId xmlns:a16="http://schemas.microsoft.com/office/drawing/2014/main" val="4025156049"/>
                  </a:ext>
                </a:extLst>
              </a:tr>
              <a:tr h="222885">
                <a:tc>
                  <a:txBody>
                    <a:bodyPr/>
                    <a:lstStyle/>
                    <a:p>
                      <a:r>
                        <a:rPr lang="en-SG" sz="1000" dirty="0"/>
                        <a:t>50</a:t>
                      </a:r>
                    </a:p>
                  </a:txBody>
                  <a:tcPr marL="68580" marR="68580" marT="34290" marB="34290"/>
                </a:tc>
                <a:tc>
                  <a:txBody>
                    <a:bodyPr/>
                    <a:lstStyle/>
                    <a:p>
                      <a:r>
                        <a:rPr lang="en-SG" sz="1000" dirty="0"/>
                        <a:t>153</a:t>
                      </a:r>
                    </a:p>
                  </a:txBody>
                  <a:tcPr marL="68580" marR="68580" marT="34290" marB="34290"/>
                </a:tc>
                <a:tc>
                  <a:txBody>
                    <a:bodyPr/>
                    <a:lstStyle/>
                    <a:p>
                      <a:r>
                        <a:rPr lang="en-SG" sz="1000" dirty="0"/>
                        <a:t>F</a:t>
                      </a:r>
                    </a:p>
                  </a:txBody>
                  <a:tcPr marL="68580" marR="68580" marT="34290" marB="34290"/>
                </a:tc>
                <a:extLst>
                  <a:ext uri="{0D108BD9-81ED-4DB2-BD59-A6C34878D82A}">
                    <a16:rowId xmlns:a16="http://schemas.microsoft.com/office/drawing/2014/main" val="4130892296"/>
                  </a:ext>
                </a:extLst>
              </a:tr>
              <a:tr h="222885">
                <a:tc>
                  <a:txBody>
                    <a:bodyPr/>
                    <a:lstStyle/>
                    <a:p>
                      <a:r>
                        <a:rPr lang="en-SG" sz="1000" dirty="0"/>
                        <a:t>58</a:t>
                      </a:r>
                    </a:p>
                  </a:txBody>
                  <a:tcPr marL="68580" marR="68580" marT="34290" marB="34290"/>
                </a:tc>
                <a:tc>
                  <a:txBody>
                    <a:bodyPr/>
                    <a:lstStyle/>
                    <a:p>
                      <a:r>
                        <a:rPr lang="en-SG" sz="1000" dirty="0"/>
                        <a:t>164</a:t>
                      </a:r>
                    </a:p>
                  </a:txBody>
                  <a:tcPr marL="68580" marR="68580" marT="34290" marB="34290"/>
                </a:tc>
                <a:tc>
                  <a:txBody>
                    <a:bodyPr/>
                    <a:lstStyle/>
                    <a:p>
                      <a:r>
                        <a:rPr lang="en-SG" sz="1000" dirty="0"/>
                        <a:t>F</a:t>
                      </a:r>
                    </a:p>
                  </a:txBody>
                  <a:tcPr marL="68580" marR="68580" marT="34290" marB="34290"/>
                </a:tc>
                <a:extLst>
                  <a:ext uri="{0D108BD9-81ED-4DB2-BD59-A6C34878D82A}">
                    <a16:rowId xmlns:a16="http://schemas.microsoft.com/office/drawing/2014/main" val="1491861930"/>
                  </a:ext>
                </a:extLst>
              </a:tr>
              <a:tr h="222885">
                <a:tc>
                  <a:txBody>
                    <a:bodyPr/>
                    <a:lstStyle/>
                    <a:p>
                      <a:r>
                        <a:rPr lang="en-SG" sz="1000" dirty="0"/>
                        <a:t>72</a:t>
                      </a:r>
                    </a:p>
                  </a:txBody>
                  <a:tcPr marL="68580" marR="68580" marT="34290" marB="34290"/>
                </a:tc>
                <a:tc>
                  <a:txBody>
                    <a:bodyPr/>
                    <a:lstStyle/>
                    <a:p>
                      <a:r>
                        <a:rPr lang="en-SG" sz="1000" dirty="0"/>
                        <a:t>167</a:t>
                      </a:r>
                    </a:p>
                  </a:txBody>
                  <a:tcPr marL="68580" marR="68580" marT="34290" marB="34290"/>
                </a:tc>
                <a:tc>
                  <a:txBody>
                    <a:bodyPr/>
                    <a:lstStyle/>
                    <a:p>
                      <a:r>
                        <a:rPr lang="en-SG" sz="1000" dirty="0"/>
                        <a:t>F</a:t>
                      </a:r>
                    </a:p>
                  </a:txBody>
                  <a:tcPr marL="68580" marR="68580" marT="34290" marB="34290"/>
                </a:tc>
                <a:extLst>
                  <a:ext uri="{0D108BD9-81ED-4DB2-BD59-A6C34878D82A}">
                    <a16:rowId xmlns:a16="http://schemas.microsoft.com/office/drawing/2014/main" val="403319589"/>
                  </a:ext>
                </a:extLst>
              </a:tr>
              <a:tr h="222885">
                <a:tc>
                  <a:txBody>
                    <a:bodyPr/>
                    <a:lstStyle/>
                    <a:p>
                      <a:r>
                        <a:rPr lang="en-SG" sz="1000" dirty="0"/>
                        <a:t>62</a:t>
                      </a:r>
                    </a:p>
                  </a:txBody>
                  <a:tcPr marL="68580" marR="68580" marT="34290" marB="34290"/>
                </a:tc>
                <a:tc>
                  <a:txBody>
                    <a:bodyPr/>
                    <a:lstStyle/>
                    <a:p>
                      <a:r>
                        <a:rPr lang="en-SG" sz="1000" dirty="0"/>
                        <a:t>167</a:t>
                      </a:r>
                    </a:p>
                  </a:txBody>
                  <a:tcPr marL="68580" marR="68580" marT="34290" marB="34290"/>
                </a:tc>
                <a:tc>
                  <a:txBody>
                    <a:bodyPr/>
                    <a:lstStyle/>
                    <a:p>
                      <a:r>
                        <a:rPr lang="en-SG" sz="1000" dirty="0"/>
                        <a:t>F</a:t>
                      </a:r>
                    </a:p>
                  </a:txBody>
                  <a:tcPr marL="68580" marR="68580" marT="34290" marB="34290"/>
                </a:tc>
                <a:extLst>
                  <a:ext uri="{0D108BD9-81ED-4DB2-BD59-A6C34878D82A}">
                    <a16:rowId xmlns:a16="http://schemas.microsoft.com/office/drawing/2014/main" val="3236890172"/>
                  </a:ext>
                </a:extLst>
              </a:tr>
            </a:tbl>
          </a:graphicData>
        </a:graphic>
      </p:graphicFrame>
      <p:sp>
        <p:nvSpPr>
          <p:cNvPr id="3" name="Arrow: Right 2">
            <a:extLst>
              <a:ext uri="{FF2B5EF4-FFF2-40B4-BE49-F238E27FC236}">
                <a16:creationId xmlns:a16="http://schemas.microsoft.com/office/drawing/2014/main" id="{B63F3555-3768-4074-8E16-C5BEEC62B707}"/>
              </a:ext>
            </a:extLst>
          </p:cNvPr>
          <p:cNvSpPr/>
          <p:nvPr/>
        </p:nvSpPr>
        <p:spPr>
          <a:xfrm>
            <a:off x="3532073" y="3260612"/>
            <a:ext cx="1200150" cy="3367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350"/>
          </a:p>
        </p:txBody>
      </p:sp>
    </p:spTree>
    <p:extLst>
      <p:ext uri="{BB962C8B-B14F-4D97-AF65-F5344CB8AC3E}">
        <p14:creationId xmlns:p14="http://schemas.microsoft.com/office/powerpoint/2010/main" val="340655193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7D63F4-B2E4-4D4E-845F-C1390D5851CC}"/>
              </a:ext>
            </a:extLst>
          </p:cNvPr>
          <p:cNvSpPr>
            <a:spLocks noGrp="1"/>
          </p:cNvSpPr>
          <p:nvPr>
            <p:ph type="title"/>
          </p:nvPr>
        </p:nvSpPr>
        <p:spPr/>
        <p:txBody>
          <a:bodyPr/>
          <a:lstStyle/>
          <a:p>
            <a:r>
              <a:rPr lang="en-SG" dirty="0"/>
              <a:t>Scatterplot (best fit, probably)</a:t>
            </a:r>
          </a:p>
        </p:txBody>
      </p:sp>
      <p:pic>
        <p:nvPicPr>
          <p:cNvPr id="4" name="Picture 3">
            <a:extLst>
              <a:ext uri="{FF2B5EF4-FFF2-40B4-BE49-F238E27FC236}">
                <a16:creationId xmlns:a16="http://schemas.microsoft.com/office/drawing/2014/main" id="{3646E444-9498-4218-91BA-5590CD63E7E5}"/>
              </a:ext>
            </a:extLst>
          </p:cNvPr>
          <p:cNvPicPr>
            <a:picLocks noChangeAspect="1"/>
          </p:cNvPicPr>
          <p:nvPr/>
        </p:nvPicPr>
        <p:blipFill>
          <a:blip r:embed="rId2"/>
          <a:stretch>
            <a:fillRect/>
          </a:stretch>
        </p:blipFill>
        <p:spPr>
          <a:xfrm>
            <a:off x="628650" y="2297148"/>
            <a:ext cx="5037859" cy="2965548"/>
          </a:xfrm>
          <a:prstGeom prst="rect">
            <a:avLst/>
          </a:prstGeom>
        </p:spPr>
      </p:pic>
      <p:cxnSp>
        <p:nvCxnSpPr>
          <p:cNvPr id="6" name="Straight Connector 5">
            <a:extLst>
              <a:ext uri="{FF2B5EF4-FFF2-40B4-BE49-F238E27FC236}">
                <a16:creationId xmlns:a16="http://schemas.microsoft.com/office/drawing/2014/main" id="{F206A18F-CA35-4628-AD88-519104C4D02E}"/>
              </a:ext>
            </a:extLst>
          </p:cNvPr>
          <p:cNvCxnSpPr>
            <a:cxnSpLocks/>
          </p:cNvCxnSpPr>
          <p:nvPr/>
        </p:nvCxnSpPr>
        <p:spPr>
          <a:xfrm>
            <a:off x="2815390" y="2343151"/>
            <a:ext cx="2165684" cy="1618247"/>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8649626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CAFC3D-F106-495C-A9AF-1C1232D9BAAB}"/>
              </a:ext>
            </a:extLst>
          </p:cNvPr>
          <p:cNvSpPr>
            <a:spLocks noGrp="1"/>
          </p:cNvSpPr>
          <p:nvPr>
            <p:ph type="title"/>
          </p:nvPr>
        </p:nvSpPr>
        <p:spPr/>
        <p:txBody>
          <a:bodyPr>
            <a:normAutofit/>
          </a:bodyPr>
          <a:lstStyle/>
          <a:p>
            <a:r>
              <a:rPr lang="en-SG" b="1" dirty="0">
                <a:latin typeface="+mn-lt"/>
                <a:cs typeface="Calibri Light"/>
              </a:rPr>
              <a:t>Gradient descent</a:t>
            </a:r>
            <a:r>
              <a:rPr lang="en-SG" sz="2250" b="1" dirty="0">
                <a:latin typeface="+mn-lt"/>
                <a:cs typeface="Calibri Light"/>
              </a:rPr>
              <a:t> </a:t>
            </a:r>
            <a:r>
              <a:rPr lang="en-SG" sz="2250" dirty="0">
                <a:latin typeface="+mn-lt"/>
                <a:cs typeface="Calibri Light"/>
              </a:rPr>
              <a:t>(Assume no bias)</a:t>
            </a:r>
            <a:br>
              <a:rPr lang="en-SG" sz="2250" dirty="0">
                <a:latin typeface="+mn-lt"/>
                <a:cs typeface="Calibri Light"/>
              </a:rPr>
            </a:br>
            <a:r>
              <a:rPr lang="en-SG" sz="2250" dirty="0">
                <a:latin typeface="+mn-lt"/>
                <a:cs typeface="Calibri Light"/>
              </a:rPr>
              <a:t>Ideal Coefficient --&gt; 1.0741 (Weight) -0.7026 (Height)</a:t>
            </a:r>
          </a:p>
        </p:txBody>
      </p:sp>
      <p:graphicFrame>
        <p:nvGraphicFramePr>
          <p:cNvPr id="5" name="Table 4">
            <a:extLst>
              <a:ext uri="{FF2B5EF4-FFF2-40B4-BE49-F238E27FC236}">
                <a16:creationId xmlns:a16="http://schemas.microsoft.com/office/drawing/2014/main" id="{967B1882-1B2A-4B37-98F9-9CA5553AE958}"/>
              </a:ext>
            </a:extLst>
          </p:cNvPr>
          <p:cNvGraphicFramePr>
            <a:graphicFrameLocks noGrp="1"/>
          </p:cNvGraphicFramePr>
          <p:nvPr/>
        </p:nvGraphicFramePr>
        <p:xfrm>
          <a:off x="628650" y="2650557"/>
          <a:ext cx="3804988" cy="2411728"/>
        </p:xfrm>
        <a:graphic>
          <a:graphicData uri="http://schemas.openxmlformats.org/drawingml/2006/table">
            <a:tbl>
              <a:tblPr firstRow="1" bandRow="1">
                <a:tableStyleId>{5C22544A-7EE6-4342-B048-85BDC9FD1C3A}</a:tableStyleId>
              </a:tblPr>
              <a:tblGrid>
                <a:gridCol w="823355">
                  <a:extLst>
                    <a:ext uri="{9D8B030D-6E8A-4147-A177-3AD203B41FA5}">
                      <a16:colId xmlns:a16="http://schemas.microsoft.com/office/drawing/2014/main" val="305825279"/>
                    </a:ext>
                  </a:extLst>
                </a:gridCol>
                <a:gridCol w="759997">
                  <a:extLst>
                    <a:ext uri="{9D8B030D-6E8A-4147-A177-3AD203B41FA5}">
                      <a16:colId xmlns:a16="http://schemas.microsoft.com/office/drawing/2014/main" val="3742589706"/>
                    </a:ext>
                  </a:extLst>
                </a:gridCol>
                <a:gridCol w="1110818">
                  <a:extLst>
                    <a:ext uri="{9D8B030D-6E8A-4147-A177-3AD203B41FA5}">
                      <a16:colId xmlns:a16="http://schemas.microsoft.com/office/drawing/2014/main" val="4225665586"/>
                    </a:ext>
                  </a:extLst>
                </a:gridCol>
                <a:gridCol w="1110818">
                  <a:extLst>
                    <a:ext uri="{9D8B030D-6E8A-4147-A177-3AD203B41FA5}">
                      <a16:colId xmlns:a16="http://schemas.microsoft.com/office/drawing/2014/main" val="1797016640"/>
                    </a:ext>
                  </a:extLst>
                </a:gridCol>
              </a:tblGrid>
              <a:tr h="301466">
                <a:tc>
                  <a:txBody>
                    <a:bodyPr/>
                    <a:lstStyle/>
                    <a:p>
                      <a:r>
                        <a:rPr lang="en-SG" sz="1000" dirty="0"/>
                        <a:t>Weight</a:t>
                      </a:r>
                    </a:p>
                  </a:txBody>
                  <a:tcPr marL="68580" marR="68580" marT="34290" marB="34290"/>
                </a:tc>
                <a:tc>
                  <a:txBody>
                    <a:bodyPr/>
                    <a:lstStyle/>
                    <a:p>
                      <a:r>
                        <a:rPr lang="en-SG" sz="1000" dirty="0"/>
                        <a:t>Height</a:t>
                      </a:r>
                    </a:p>
                  </a:txBody>
                  <a:tcPr marL="68580" marR="68580" marT="34290" marB="34290"/>
                </a:tc>
                <a:tc>
                  <a:txBody>
                    <a:bodyPr/>
                    <a:lstStyle/>
                    <a:p>
                      <a:r>
                        <a:rPr lang="en-SG" sz="1000" dirty="0"/>
                        <a:t>R</a:t>
                      </a:r>
                    </a:p>
                  </a:txBody>
                  <a:tcPr marL="68580" marR="68580" marT="34290" marB="34290"/>
                </a:tc>
                <a:tc>
                  <a:txBody>
                    <a:bodyPr/>
                    <a:lstStyle/>
                    <a:p>
                      <a:r>
                        <a:rPr lang="en-SG" sz="1000" dirty="0"/>
                        <a:t>Sigmoid</a:t>
                      </a:r>
                    </a:p>
                  </a:txBody>
                  <a:tcPr marL="68580" marR="68580" marT="34290" marB="34290"/>
                </a:tc>
                <a:extLst>
                  <a:ext uri="{0D108BD9-81ED-4DB2-BD59-A6C34878D82A}">
                    <a16:rowId xmlns:a16="http://schemas.microsoft.com/office/drawing/2014/main" val="1759129770"/>
                  </a:ext>
                </a:extLst>
              </a:tr>
              <a:tr h="301466">
                <a:tc>
                  <a:txBody>
                    <a:bodyPr/>
                    <a:lstStyle/>
                    <a:p>
                      <a:pPr algn="l"/>
                      <a:r>
                        <a:rPr lang="en-SG" sz="1400" b="0" i="0" kern="1200" dirty="0">
                          <a:solidFill>
                            <a:schemeClr val="dk1"/>
                          </a:solidFill>
                          <a:effectLst/>
                          <a:latin typeface="+mn-lt"/>
                          <a:ea typeface="+mn-ea"/>
                          <a:cs typeface="+mn-cs"/>
                        </a:rPr>
                        <a:t>0.955</a:t>
                      </a:r>
                      <a:endParaRPr lang="en-SG" sz="1000" dirty="0"/>
                    </a:p>
                  </a:txBody>
                  <a:tcPr marL="68580" marR="68580" marT="34290" marB="34290"/>
                </a:tc>
                <a:tc>
                  <a:txBody>
                    <a:bodyPr/>
                    <a:lstStyle/>
                    <a:p>
                      <a:pPr algn="l"/>
                      <a:r>
                        <a:rPr lang="en-SG" sz="1400" b="0" i="0" kern="1200" dirty="0">
                          <a:solidFill>
                            <a:schemeClr val="dk1"/>
                          </a:solidFill>
                          <a:effectLst/>
                          <a:latin typeface="+mn-lt"/>
                          <a:ea typeface="+mn-ea"/>
                          <a:cs typeface="+mn-cs"/>
                        </a:rPr>
                        <a:t>1.</a:t>
                      </a:r>
                      <a:endParaRPr lang="en-SG" sz="1000" dirty="0"/>
                    </a:p>
                  </a:txBody>
                  <a:tcPr marL="68580" marR="68580" marT="34290" marB="34290"/>
                </a:tc>
                <a:tc>
                  <a:txBody>
                    <a:bodyPr/>
                    <a:lstStyle/>
                    <a:p>
                      <a:pPr algn="l" fontAlgn="b"/>
                      <a:r>
                        <a:rPr lang="en-SG" sz="1400" b="0" i="0" kern="1200" dirty="0">
                          <a:solidFill>
                            <a:schemeClr val="dk1"/>
                          </a:solidFill>
                          <a:effectLst/>
                          <a:latin typeface="+mn-lt"/>
                          <a:ea typeface="+mn-ea"/>
                          <a:cs typeface="+mn-cs"/>
                        </a:rPr>
                        <a:t>1.2074</a:t>
                      </a:r>
                    </a:p>
                  </a:txBody>
                  <a:tcPr marL="7144" marR="7144" marT="7144" marB="0" anchor="b"/>
                </a:tc>
                <a:tc>
                  <a:txBody>
                    <a:bodyPr/>
                    <a:lstStyle/>
                    <a:p>
                      <a:pPr algn="l" fontAlgn="b"/>
                      <a:r>
                        <a:rPr lang="en-SG" sz="1400" b="0" i="0" kern="1200" dirty="0">
                          <a:solidFill>
                            <a:schemeClr val="dk1"/>
                          </a:solidFill>
                          <a:effectLst/>
                          <a:latin typeface="+mn-lt"/>
                          <a:ea typeface="+mn-ea"/>
                          <a:cs typeface="+mn-cs"/>
                        </a:rPr>
                        <a:t>0.769839</a:t>
                      </a:r>
                    </a:p>
                  </a:txBody>
                  <a:tcPr marL="7144" marR="7144" marT="7144" marB="0" anchor="b"/>
                </a:tc>
                <a:extLst>
                  <a:ext uri="{0D108BD9-81ED-4DB2-BD59-A6C34878D82A}">
                    <a16:rowId xmlns:a16="http://schemas.microsoft.com/office/drawing/2014/main" val="1648757493"/>
                  </a:ext>
                </a:extLst>
              </a:tr>
              <a:tr h="301466">
                <a:tc>
                  <a:txBody>
                    <a:bodyPr/>
                    <a:lstStyle/>
                    <a:p>
                      <a:pPr algn="l"/>
                      <a:r>
                        <a:rPr lang="en-SG" sz="1400" b="0" i="0" kern="1200" dirty="0">
                          <a:solidFill>
                            <a:schemeClr val="dk1"/>
                          </a:solidFill>
                          <a:effectLst/>
                          <a:latin typeface="+mn-lt"/>
                          <a:ea typeface="+mn-ea"/>
                          <a:cs typeface="+mn-cs"/>
                        </a:rPr>
                        <a:t>0.818</a:t>
                      </a:r>
                      <a:endParaRPr lang="en-SG" sz="1000" dirty="0"/>
                    </a:p>
                  </a:txBody>
                  <a:tcPr marL="68580" marR="68580" marT="34290" marB="34290"/>
                </a:tc>
                <a:tc>
                  <a:txBody>
                    <a:bodyPr/>
                    <a:lstStyle/>
                    <a:p>
                      <a:pPr algn="l"/>
                      <a:r>
                        <a:rPr lang="en-SG" sz="1400" b="0" i="0" kern="1200" dirty="0">
                          <a:solidFill>
                            <a:schemeClr val="dk1"/>
                          </a:solidFill>
                          <a:effectLst/>
                          <a:latin typeface="+mn-lt"/>
                          <a:ea typeface="+mn-ea"/>
                          <a:cs typeface="+mn-cs"/>
                        </a:rPr>
                        <a:t>0.888</a:t>
                      </a:r>
                      <a:endParaRPr lang="en-SG" sz="1000" dirty="0"/>
                    </a:p>
                  </a:txBody>
                  <a:tcPr marL="68580" marR="68580" marT="34290" marB="34290"/>
                </a:tc>
                <a:tc>
                  <a:txBody>
                    <a:bodyPr/>
                    <a:lstStyle/>
                    <a:p>
                      <a:pPr algn="l" fontAlgn="b"/>
                      <a:r>
                        <a:rPr lang="en-SG" sz="1400" b="0" i="0" kern="1200" dirty="0">
                          <a:solidFill>
                            <a:schemeClr val="dk1"/>
                          </a:solidFill>
                          <a:effectLst/>
                          <a:latin typeface="+mn-lt"/>
                          <a:ea typeface="+mn-ea"/>
                          <a:cs typeface="+mn-cs"/>
                        </a:rPr>
                        <a:t>1.012091</a:t>
                      </a:r>
                    </a:p>
                  </a:txBody>
                  <a:tcPr marL="7144" marR="7144" marT="7144" marB="0" anchor="b"/>
                </a:tc>
                <a:tc>
                  <a:txBody>
                    <a:bodyPr/>
                    <a:lstStyle/>
                    <a:p>
                      <a:pPr algn="l" fontAlgn="b"/>
                      <a:r>
                        <a:rPr lang="en-SG" sz="1400" b="0" i="0" kern="1200" dirty="0">
                          <a:solidFill>
                            <a:schemeClr val="dk1"/>
                          </a:solidFill>
                          <a:effectLst/>
                          <a:latin typeface="+mn-lt"/>
                          <a:ea typeface="+mn-ea"/>
                          <a:cs typeface="+mn-cs"/>
                        </a:rPr>
                        <a:t>0.733429</a:t>
                      </a:r>
                    </a:p>
                  </a:txBody>
                  <a:tcPr marL="7144" marR="7144" marT="7144" marB="0" anchor="b"/>
                </a:tc>
                <a:extLst>
                  <a:ext uri="{0D108BD9-81ED-4DB2-BD59-A6C34878D82A}">
                    <a16:rowId xmlns:a16="http://schemas.microsoft.com/office/drawing/2014/main" val="3864791108"/>
                  </a:ext>
                </a:extLst>
              </a:tr>
              <a:tr h="301466">
                <a:tc>
                  <a:txBody>
                    <a:bodyPr/>
                    <a:lstStyle/>
                    <a:p>
                      <a:pPr algn="l"/>
                      <a:r>
                        <a:rPr lang="en-SG" sz="1400" b="0" i="0" kern="1200" dirty="0">
                          <a:solidFill>
                            <a:schemeClr val="dk1"/>
                          </a:solidFill>
                          <a:effectLst/>
                          <a:latin typeface="+mn-lt"/>
                          <a:ea typeface="+mn-ea"/>
                          <a:cs typeface="+mn-cs"/>
                        </a:rPr>
                        <a:t>0.727</a:t>
                      </a:r>
                      <a:endParaRPr lang="en-SG" sz="1000" dirty="0"/>
                    </a:p>
                  </a:txBody>
                  <a:tcPr marL="68580" marR="68580" marT="34290" marB="34290"/>
                </a:tc>
                <a:tc>
                  <a:txBody>
                    <a:bodyPr/>
                    <a:lstStyle/>
                    <a:p>
                      <a:pPr algn="l"/>
                      <a:r>
                        <a:rPr lang="en-SG" sz="1400" b="0" i="0" kern="1200" dirty="0">
                          <a:solidFill>
                            <a:schemeClr val="dk1"/>
                          </a:solidFill>
                          <a:effectLst/>
                          <a:latin typeface="+mn-lt"/>
                          <a:ea typeface="+mn-ea"/>
                          <a:cs typeface="+mn-cs"/>
                        </a:rPr>
                        <a:t>0.833</a:t>
                      </a:r>
                      <a:endParaRPr lang="en-SG" sz="1000" dirty="0"/>
                    </a:p>
                  </a:txBody>
                  <a:tcPr marL="68580" marR="68580" marT="34290" marB="34290"/>
                </a:tc>
                <a:tc>
                  <a:txBody>
                    <a:bodyPr/>
                    <a:lstStyle/>
                    <a:p>
                      <a:pPr algn="l" fontAlgn="b"/>
                      <a:r>
                        <a:rPr lang="en-SG" sz="1400" b="0" i="0" kern="1200" dirty="0">
                          <a:solidFill>
                            <a:schemeClr val="dk1"/>
                          </a:solidFill>
                          <a:effectLst/>
                          <a:latin typeface="+mn-lt"/>
                          <a:ea typeface="+mn-ea"/>
                          <a:cs typeface="+mn-cs"/>
                        </a:rPr>
                        <a:t>0.868734</a:t>
                      </a:r>
                    </a:p>
                  </a:txBody>
                  <a:tcPr marL="7144" marR="7144" marT="7144" marB="0" anchor="b"/>
                </a:tc>
                <a:tc>
                  <a:txBody>
                    <a:bodyPr/>
                    <a:lstStyle/>
                    <a:p>
                      <a:pPr algn="l" fontAlgn="b"/>
                      <a:r>
                        <a:rPr lang="en-SG" sz="1400" b="0" i="0" kern="1200" dirty="0">
                          <a:solidFill>
                            <a:schemeClr val="dk1"/>
                          </a:solidFill>
                          <a:effectLst/>
                          <a:latin typeface="+mn-lt"/>
                          <a:ea typeface="+mn-ea"/>
                          <a:cs typeface="+mn-cs"/>
                        </a:rPr>
                        <a:t>0.704482</a:t>
                      </a:r>
                    </a:p>
                  </a:txBody>
                  <a:tcPr marL="7144" marR="7144" marT="7144" marB="0" anchor="b"/>
                </a:tc>
                <a:extLst>
                  <a:ext uri="{0D108BD9-81ED-4DB2-BD59-A6C34878D82A}">
                    <a16:rowId xmlns:a16="http://schemas.microsoft.com/office/drawing/2014/main" val="4025156049"/>
                  </a:ext>
                </a:extLst>
              </a:tr>
              <a:tr h="301466">
                <a:tc>
                  <a:txBody>
                    <a:bodyPr/>
                    <a:lstStyle/>
                    <a:p>
                      <a:pPr algn="l"/>
                      <a:r>
                        <a:rPr lang="en-SG" sz="1000" dirty="0"/>
                        <a:t>0</a:t>
                      </a:r>
                    </a:p>
                  </a:txBody>
                  <a:tcPr marL="68580" marR="68580" marT="34290" marB="34290"/>
                </a:tc>
                <a:tc>
                  <a:txBody>
                    <a:bodyPr/>
                    <a:lstStyle/>
                    <a:p>
                      <a:pPr algn="l"/>
                      <a:r>
                        <a:rPr lang="en-SG" sz="1400" b="0" i="0" kern="1200" dirty="0">
                          <a:solidFill>
                            <a:schemeClr val="dk1"/>
                          </a:solidFill>
                          <a:effectLst/>
                          <a:latin typeface="+mn-lt"/>
                          <a:ea typeface="+mn-ea"/>
                          <a:cs typeface="+mn-cs"/>
                        </a:rPr>
                        <a:t>0. </a:t>
                      </a:r>
                      <a:endParaRPr lang="en-SG" sz="1000" dirty="0"/>
                    </a:p>
                  </a:txBody>
                  <a:tcPr marL="68580" marR="68580" marT="34290" marB="34290"/>
                </a:tc>
                <a:tc>
                  <a:txBody>
                    <a:bodyPr/>
                    <a:lstStyle/>
                    <a:p>
                      <a:pPr algn="l" fontAlgn="b"/>
                      <a:r>
                        <a:rPr lang="en-SG" sz="1400" b="0" i="0" kern="1200" dirty="0">
                          <a:solidFill>
                            <a:schemeClr val="dk1"/>
                          </a:solidFill>
                          <a:effectLst/>
                          <a:latin typeface="+mn-lt"/>
                          <a:ea typeface="+mn-ea"/>
                          <a:cs typeface="+mn-cs"/>
                        </a:rPr>
                        <a:t>0</a:t>
                      </a:r>
                    </a:p>
                  </a:txBody>
                  <a:tcPr marL="7144" marR="7144" marT="7144" marB="0" anchor="b"/>
                </a:tc>
                <a:tc>
                  <a:txBody>
                    <a:bodyPr/>
                    <a:lstStyle/>
                    <a:p>
                      <a:pPr algn="l" fontAlgn="b"/>
                      <a:r>
                        <a:rPr lang="en-SG" sz="1400" b="0" i="0" kern="1200" dirty="0">
                          <a:solidFill>
                            <a:schemeClr val="dk1"/>
                          </a:solidFill>
                          <a:effectLst/>
                          <a:latin typeface="+mn-lt"/>
                          <a:ea typeface="+mn-ea"/>
                          <a:cs typeface="+mn-cs"/>
                        </a:rPr>
                        <a:t>0.5</a:t>
                      </a:r>
                    </a:p>
                  </a:txBody>
                  <a:tcPr marL="7144" marR="7144" marT="7144" marB="0" anchor="b"/>
                </a:tc>
                <a:extLst>
                  <a:ext uri="{0D108BD9-81ED-4DB2-BD59-A6C34878D82A}">
                    <a16:rowId xmlns:a16="http://schemas.microsoft.com/office/drawing/2014/main" val="4130892296"/>
                  </a:ext>
                </a:extLst>
              </a:tr>
              <a:tr h="301466">
                <a:tc>
                  <a:txBody>
                    <a:bodyPr/>
                    <a:lstStyle/>
                    <a:p>
                      <a:pPr algn="l"/>
                      <a:r>
                        <a:rPr lang="en-SG" sz="1400" b="0" i="0" kern="1200" dirty="0">
                          <a:solidFill>
                            <a:schemeClr val="dk1"/>
                          </a:solidFill>
                          <a:effectLst/>
                          <a:latin typeface="+mn-lt"/>
                          <a:ea typeface="+mn-ea"/>
                          <a:cs typeface="+mn-cs"/>
                        </a:rPr>
                        <a:t>0.364</a:t>
                      </a:r>
                      <a:endParaRPr lang="en-SG" sz="1000" dirty="0"/>
                    </a:p>
                  </a:txBody>
                  <a:tcPr marL="68580" marR="68580" marT="34290" marB="34290"/>
                </a:tc>
                <a:tc>
                  <a:txBody>
                    <a:bodyPr/>
                    <a:lstStyle/>
                    <a:p>
                      <a:pPr algn="l"/>
                      <a:r>
                        <a:rPr lang="en-SG" sz="1400" b="0" i="0" kern="1200" dirty="0">
                          <a:solidFill>
                            <a:schemeClr val="dk1"/>
                          </a:solidFill>
                          <a:effectLst/>
                          <a:latin typeface="+mn-lt"/>
                          <a:ea typeface="+mn-ea"/>
                          <a:cs typeface="+mn-cs"/>
                        </a:rPr>
                        <a:t>0.611</a:t>
                      </a:r>
                      <a:endParaRPr lang="en-SG" sz="1000" dirty="0"/>
                    </a:p>
                  </a:txBody>
                  <a:tcPr marL="68580" marR="68580" marT="34290" marB="34290"/>
                </a:tc>
                <a:tc>
                  <a:txBody>
                    <a:bodyPr/>
                    <a:lstStyle/>
                    <a:p>
                      <a:pPr algn="l" fontAlgn="b"/>
                      <a:r>
                        <a:rPr lang="en-SG" sz="1400" b="0" i="0" kern="1200" dirty="0">
                          <a:solidFill>
                            <a:schemeClr val="dk1"/>
                          </a:solidFill>
                          <a:effectLst/>
                          <a:latin typeface="+mn-lt"/>
                          <a:ea typeface="+mn-ea"/>
                          <a:cs typeface="+mn-cs"/>
                        </a:rPr>
                        <a:t>0.298711</a:t>
                      </a:r>
                    </a:p>
                  </a:txBody>
                  <a:tcPr marL="7144" marR="7144" marT="7144" marB="0" anchor="b"/>
                </a:tc>
                <a:tc>
                  <a:txBody>
                    <a:bodyPr/>
                    <a:lstStyle/>
                    <a:p>
                      <a:pPr algn="l" fontAlgn="b"/>
                      <a:r>
                        <a:rPr lang="en-SG" sz="1400" b="0" i="0" kern="1200" dirty="0">
                          <a:solidFill>
                            <a:schemeClr val="dk1"/>
                          </a:solidFill>
                          <a:effectLst/>
                          <a:latin typeface="+mn-lt"/>
                          <a:ea typeface="+mn-ea"/>
                          <a:cs typeface="+mn-cs"/>
                        </a:rPr>
                        <a:t>0.574127</a:t>
                      </a:r>
                    </a:p>
                  </a:txBody>
                  <a:tcPr marL="7144" marR="7144" marT="7144" marB="0" anchor="b"/>
                </a:tc>
                <a:extLst>
                  <a:ext uri="{0D108BD9-81ED-4DB2-BD59-A6C34878D82A}">
                    <a16:rowId xmlns:a16="http://schemas.microsoft.com/office/drawing/2014/main" val="1491861930"/>
                  </a:ext>
                </a:extLst>
              </a:tr>
              <a:tr h="301466">
                <a:tc>
                  <a:txBody>
                    <a:bodyPr/>
                    <a:lstStyle/>
                    <a:p>
                      <a:pPr algn="l"/>
                      <a:r>
                        <a:rPr lang="en-SG" sz="1400" b="0" i="0" kern="1200" dirty="0">
                          <a:solidFill>
                            <a:schemeClr val="dk1"/>
                          </a:solidFill>
                          <a:effectLst/>
                          <a:latin typeface="+mn-lt"/>
                          <a:ea typeface="+mn-ea"/>
                          <a:cs typeface="+mn-cs"/>
                        </a:rPr>
                        <a:t>1</a:t>
                      </a:r>
                      <a:endParaRPr lang="en-SG" sz="1000" dirty="0"/>
                    </a:p>
                  </a:txBody>
                  <a:tcPr marL="68580" marR="68580" marT="34290" marB="34290"/>
                </a:tc>
                <a:tc>
                  <a:txBody>
                    <a:bodyPr/>
                    <a:lstStyle/>
                    <a:p>
                      <a:pPr algn="l"/>
                      <a:r>
                        <a:rPr lang="en-SG" sz="1400" b="0" i="0" kern="1200" dirty="0">
                          <a:solidFill>
                            <a:schemeClr val="dk1"/>
                          </a:solidFill>
                          <a:effectLst/>
                          <a:latin typeface="+mn-lt"/>
                          <a:ea typeface="+mn-ea"/>
                          <a:cs typeface="+mn-cs"/>
                        </a:rPr>
                        <a:t>0.778</a:t>
                      </a:r>
                      <a:endParaRPr lang="en-SG" sz="1000" dirty="0"/>
                    </a:p>
                  </a:txBody>
                  <a:tcPr marL="68580" marR="68580" marT="34290" marB="34290"/>
                </a:tc>
                <a:tc>
                  <a:txBody>
                    <a:bodyPr/>
                    <a:lstStyle/>
                    <a:p>
                      <a:pPr algn="l" fontAlgn="b"/>
                      <a:r>
                        <a:rPr lang="en-SG" sz="1400" b="0" i="0" kern="1200" dirty="0">
                          <a:solidFill>
                            <a:schemeClr val="dk1"/>
                          </a:solidFill>
                          <a:effectLst/>
                          <a:latin typeface="+mn-lt"/>
                          <a:ea typeface="+mn-ea"/>
                          <a:cs typeface="+mn-cs"/>
                        </a:rPr>
                        <a:t>1.453377</a:t>
                      </a:r>
                    </a:p>
                  </a:txBody>
                  <a:tcPr marL="7144" marR="7144" marT="7144" marB="0" anchor="b"/>
                </a:tc>
                <a:tc>
                  <a:txBody>
                    <a:bodyPr/>
                    <a:lstStyle/>
                    <a:p>
                      <a:pPr algn="l" fontAlgn="b"/>
                      <a:r>
                        <a:rPr lang="en-SG" sz="1400" b="0" i="0" kern="1200" dirty="0">
                          <a:solidFill>
                            <a:schemeClr val="dk1"/>
                          </a:solidFill>
                          <a:effectLst/>
                          <a:latin typeface="+mn-lt"/>
                          <a:ea typeface="+mn-ea"/>
                          <a:cs typeface="+mn-cs"/>
                        </a:rPr>
                        <a:t>0.810518</a:t>
                      </a:r>
                    </a:p>
                  </a:txBody>
                  <a:tcPr marL="7144" marR="7144" marT="7144" marB="0" anchor="b"/>
                </a:tc>
                <a:extLst>
                  <a:ext uri="{0D108BD9-81ED-4DB2-BD59-A6C34878D82A}">
                    <a16:rowId xmlns:a16="http://schemas.microsoft.com/office/drawing/2014/main" val="403319589"/>
                  </a:ext>
                </a:extLst>
              </a:tr>
              <a:tr h="301466">
                <a:tc>
                  <a:txBody>
                    <a:bodyPr/>
                    <a:lstStyle/>
                    <a:p>
                      <a:pPr algn="l"/>
                      <a:r>
                        <a:rPr lang="en-SG" sz="1400" b="0" i="0" kern="1200" dirty="0">
                          <a:solidFill>
                            <a:schemeClr val="dk1"/>
                          </a:solidFill>
                          <a:effectLst/>
                          <a:latin typeface="+mn-lt"/>
                          <a:ea typeface="+mn-ea"/>
                          <a:cs typeface="+mn-cs"/>
                        </a:rPr>
                        <a:t>0.545</a:t>
                      </a:r>
                      <a:endParaRPr lang="en-SG" sz="1000" dirty="0"/>
                    </a:p>
                  </a:txBody>
                  <a:tcPr marL="68580" marR="68580" marT="34290" marB="34290"/>
                </a:tc>
                <a:tc>
                  <a:txBody>
                    <a:bodyPr/>
                    <a:lstStyle/>
                    <a:p>
                      <a:pPr algn="l"/>
                      <a:r>
                        <a:rPr lang="en-SG" sz="1400" b="0" i="0" kern="1200" dirty="0">
                          <a:solidFill>
                            <a:schemeClr val="dk1"/>
                          </a:solidFill>
                          <a:effectLst/>
                          <a:latin typeface="+mn-lt"/>
                          <a:ea typeface="+mn-ea"/>
                          <a:cs typeface="+mn-cs"/>
                        </a:rPr>
                        <a:t>0.778</a:t>
                      </a:r>
                      <a:endParaRPr lang="en-SG" sz="1000" dirty="0"/>
                    </a:p>
                  </a:txBody>
                  <a:tcPr marL="68580" marR="68580" marT="34290" marB="34290"/>
                </a:tc>
                <a:tc>
                  <a:txBody>
                    <a:bodyPr/>
                    <a:lstStyle/>
                    <a:p>
                      <a:pPr algn="l" fontAlgn="b"/>
                      <a:r>
                        <a:rPr lang="en-SG" sz="1400" b="0" i="0" kern="1200" dirty="0">
                          <a:solidFill>
                            <a:schemeClr val="dk1"/>
                          </a:solidFill>
                          <a:effectLst/>
                          <a:latin typeface="+mn-lt"/>
                          <a:ea typeface="+mn-ea"/>
                          <a:cs typeface="+mn-cs"/>
                        </a:rPr>
                        <a:t>0.543377</a:t>
                      </a:r>
                    </a:p>
                  </a:txBody>
                  <a:tcPr marL="7144" marR="7144" marT="7144" marB="0" anchor="b"/>
                </a:tc>
                <a:tc>
                  <a:txBody>
                    <a:bodyPr/>
                    <a:lstStyle/>
                    <a:p>
                      <a:pPr algn="l" fontAlgn="b"/>
                      <a:r>
                        <a:rPr lang="en-SG" sz="1400" b="0" i="0" kern="1200" dirty="0">
                          <a:solidFill>
                            <a:schemeClr val="dk1"/>
                          </a:solidFill>
                          <a:effectLst/>
                          <a:latin typeface="+mn-lt"/>
                          <a:ea typeface="+mn-ea"/>
                          <a:cs typeface="+mn-cs"/>
                        </a:rPr>
                        <a:t>0.632598</a:t>
                      </a:r>
                    </a:p>
                  </a:txBody>
                  <a:tcPr marL="7144" marR="7144" marT="7144" marB="0" anchor="b"/>
                </a:tc>
                <a:extLst>
                  <a:ext uri="{0D108BD9-81ED-4DB2-BD59-A6C34878D82A}">
                    <a16:rowId xmlns:a16="http://schemas.microsoft.com/office/drawing/2014/main" val="3236890172"/>
                  </a:ext>
                </a:extLst>
              </a:tr>
            </a:tbl>
          </a:graphicData>
        </a:graphic>
      </p:graphicFrame>
      <p:pic>
        <p:nvPicPr>
          <p:cNvPr id="6" name="Picture 5">
            <a:extLst>
              <a:ext uri="{FF2B5EF4-FFF2-40B4-BE49-F238E27FC236}">
                <a16:creationId xmlns:a16="http://schemas.microsoft.com/office/drawing/2014/main" id="{FE7B8ED5-99E7-4526-9558-9C11B5720A3C}"/>
              </a:ext>
            </a:extLst>
          </p:cNvPr>
          <p:cNvPicPr>
            <a:picLocks noChangeAspect="1"/>
          </p:cNvPicPr>
          <p:nvPr/>
        </p:nvPicPr>
        <p:blipFill>
          <a:blip r:embed="rId2"/>
          <a:stretch>
            <a:fillRect/>
          </a:stretch>
        </p:blipFill>
        <p:spPr>
          <a:xfrm>
            <a:off x="4788571" y="2650557"/>
            <a:ext cx="4170083" cy="2411730"/>
          </a:xfrm>
          <a:prstGeom prst="rect">
            <a:avLst/>
          </a:prstGeom>
        </p:spPr>
      </p:pic>
      <p:sp>
        <p:nvSpPr>
          <p:cNvPr id="7" name="TextBox 6">
            <a:extLst>
              <a:ext uri="{FF2B5EF4-FFF2-40B4-BE49-F238E27FC236}">
                <a16:creationId xmlns:a16="http://schemas.microsoft.com/office/drawing/2014/main" id="{33C33B25-65FB-4D06-AF20-F30E8E1FC682}"/>
              </a:ext>
            </a:extLst>
          </p:cNvPr>
          <p:cNvSpPr txBox="1"/>
          <p:nvPr/>
        </p:nvSpPr>
        <p:spPr>
          <a:xfrm>
            <a:off x="628650" y="2165809"/>
            <a:ext cx="5919823" cy="484748"/>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r>
              <a:rPr lang="en-US" sz="1350" dirty="0"/>
              <a:t>Assume that we randomly initialize weights as 2 (Weight) and</a:t>
            </a:r>
            <a:r>
              <a:rPr lang="en-SG" sz="1350" dirty="0">
                <a:cs typeface="Calibri Light"/>
              </a:rPr>
              <a:t> -0.7026</a:t>
            </a:r>
            <a:r>
              <a:rPr lang="en-US" sz="1350" dirty="0"/>
              <a:t> (Height)</a:t>
            </a:r>
          </a:p>
          <a:p>
            <a:r>
              <a:rPr lang="en-US" sz="1350" dirty="0">
                <a:cs typeface="Calibri"/>
              </a:rPr>
              <a:t>Learning rate = 0.2/m = 0.2/7</a:t>
            </a:r>
          </a:p>
        </p:txBody>
      </p:sp>
      <p:cxnSp>
        <p:nvCxnSpPr>
          <p:cNvPr id="4" name="Straight Arrow Connector 3">
            <a:extLst>
              <a:ext uri="{FF2B5EF4-FFF2-40B4-BE49-F238E27FC236}">
                <a16:creationId xmlns:a16="http://schemas.microsoft.com/office/drawing/2014/main" id="{1900EB87-BDBC-4995-B2F5-99248EA532B4}"/>
              </a:ext>
            </a:extLst>
          </p:cNvPr>
          <p:cNvCxnSpPr>
            <a:cxnSpLocks/>
            <a:stCxn id="8" idx="1"/>
          </p:cNvCxnSpPr>
          <p:nvPr/>
        </p:nvCxnSpPr>
        <p:spPr>
          <a:xfrm flipH="1">
            <a:off x="2753475" y="1881381"/>
            <a:ext cx="1284270" cy="111867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DD22A4C7-3992-4117-891B-7643CE73AF01}"/>
              </a:ext>
            </a:extLst>
          </p:cNvPr>
          <p:cNvSpPr txBox="1"/>
          <p:nvPr/>
        </p:nvSpPr>
        <p:spPr>
          <a:xfrm>
            <a:off x="4037745" y="1696715"/>
            <a:ext cx="2691829" cy="369332"/>
          </a:xfrm>
          <a:prstGeom prst="rect">
            <a:avLst/>
          </a:prstGeom>
          <a:noFill/>
        </p:spPr>
        <p:txBody>
          <a:bodyPr wrap="square" rtlCol="0">
            <a:spAutoFit/>
          </a:bodyPr>
          <a:lstStyle/>
          <a:p>
            <a:r>
              <a:rPr lang="en-US" dirty="0"/>
              <a:t>2*0.955-0.7026*1=1.2074</a:t>
            </a:r>
            <a:endParaRPr lang="en-SG" dirty="0"/>
          </a:p>
        </p:txBody>
      </p:sp>
      <p:pic>
        <p:nvPicPr>
          <p:cNvPr id="10" name="Picture 9">
            <a:extLst>
              <a:ext uri="{FF2B5EF4-FFF2-40B4-BE49-F238E27FC236}">
                <a16:creationId xmlns:a16="http://schemas.microsoft.com/office/drawing/2014/main" id="{0FC76F19-C769-4468-9D7A-F93BBCC6A806}"/>
              </a:ext>
            </a:extLst>
          </p:cNvPr>
          <p:cNvPicPr>
            <a:picLocks noChangeAspect="1"/>
          </p:cNvPicPr>
          <p:nvPr/>
        </p:nvPicPr>
        <p:blipFill>
          <a:blip r:embed="rId3"/>
          <a:stretch>
            <a:fillRect/>
          </a:stretch>
        </p:blipFill>
        <p:spPr>
          <a:xfrm>
            <a:off x="6729574" y="243915"/>
            <a:ext cx="2259902" cy="980837"/>
          </a:xfrm>
          <a:prstGeom prst="rect">
            <a:avLst/>
          </a:prstGeom>
        </p:spPr>
      </p:pic>
      <p:cxnSp>
        <p:nvCxnSpPr>
          <p:cNvPr id="12" name="Connector: Elbow 11">
            <a:extLst>
              <a:ext uri="{FF2B5EF4-FFF2-40B4-BE49-F238E27FC236}">
                <a16:creationId xmlns:a16="http://schemas.microsoft.com/office/drawing/2014/main" id="{2F3A6223-02AF-4981-8779-931DF10BFDCB}"/>
              </a:ext>
            </a:extLst>
          </p:cNvPr>
          <p:cNvCxnSpPr>
            <a:stCxn id="8" idx="3"/>
          </p:cNvCxnSpPr>
          <p:nvPr/>
        </p:nvCxnSpPr>
        <p:spPr>
          <a:xfrm flipV="1">
            <a:off x="6729574" y="734333"/>
            <a:ext cx="1767154" cy="1147048"/>
          </a:xfrm>
          <a:prstGeom prst="bentConnector3">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13886934-26C4-4BC4-9C20-D13CAC5B390D}"/>
              </a:ext>
            </a:extLst>
          </p:cNvPr>
          <p:cNvSpPr txBox="1"/>
          <p:nvPr/>
        </p:nvSpPr>
        <p:spPr>
          <a:xfrm>
            <a:off x="712131" y="1664449"/>
            <a:ext cx="2691829" cy="369332"/>
          </a:xfrm>
          <a:prstGeom prst="rect">
            <a:avLst/>
          </a:prstGeom>
          <a:noFill/>
        </p:spPr>
        <p:txBody>
          <a:bodyPr wrap="square" rtlCol="0">
            <a:spAutoFit/>
          </a:bodyPr>
          <a:lstStyle/>
          <a:p>
            <a:r>
              <a:rPr lang="en-US" dirty="0"/>
              <a:t>1/(1+e^-1.2074)=0.769839</a:t>
            </a:r>
            <a:endParaRPr lang="en-SG" dirty="0"/>
          </a:p>
        </p:txBody>
      </p:sp>
      <p:cxnSp>
        <p:nvCxnSpPr>
          <p:cNvPr id="15" name="Straight Arrow Connector 14">
            <a:extLst>
              <a:ext uri="{FF2B5EF4-FFF2-40B4-BE49-F238E27FC236}">
                <a16:creationId xmlns:a16="http://schemas.microsoft.com/office/drawing/2014/main" id="{909FA2C3-408C-4BF7-AFE5-03F21A4AD9F8}"/>
              </a:ext>
            </a:extLst>
          </p:cNvPr>
          <p:cNvCxnSpPr/>
          <p:nvPr/>
        </p:nvCxnSpPr>
        <p:spPr>
          <a:xfrm>
            <a:off x="3020602" y="2066047"/>
            <a:ext cx="567959" cy="103674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3045053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CAFC3D-F106-495C-A9AF-1C1232D9BAAB}"/>
              </a:ext>
            </a:extLst>
          </p:cNvPr>
          <p:cNvSpPr>
            <a:spLocks noGrp="1"/>
          </p:cNvSpPr>
          <p:nvPr>
            <p:ph type="title"/>
          </p:nvPr>
        </p:nvSpPr>
        <p:spPr/>
        <p:txBody>
          <a:bodyPr>
            <a:normAutofit/>
          </a:bodyPr>
          <a:lstStyle/>
          <a:p>
            <a:r>
              <a:rPr lang="en-SG" b="1" dirty="0">
                <a:latin typeface="+mn-lt"/>
                <a:cs typeface="Calibri Light"/>
              </a:rPr>
              <a:t>Gradient descent</a:t>
            </a:r>
            <a:r>
              <a:rPr lang="en-SG" sz="2250" b="1" dirty="0">
                <a:latin typeface="+mn-lt"/>
                <a:cs typeface="Calibri Light"/>
              </a:rPr>
              <a:t> </a:t>
            </a:r>
            <a:r>
              <a:rPr lang="en-SG" sz="2250" dirty="0">
                <a:latin typeface="+mn-lt"/>
                <a:cs typeface="Calibri Light"/>
              </a:rPr>
              <a:t>(Assume no bias)</a:t>
            </a:r>
            <a:br>
              <a:rPr lang="en-SG" sz="2250" dirty="0">
                <a:latin typeface="+mn-lt"/>
                <a:cs typeface="Calibri Light"/>
              </a:rPr>
            </a:br>
            <a:r>
              <a:rPr lang="en-SG" sz="2250" dirty="0">
                <a:latin typeface="+mn-lt"/>
                <a:cs typeface="Calibri Light"/>
              </a:rPr>
              <a:t>Ideal Coefficient --&gt; 1.0741 (Weight) -0.7026 (Height)</a:t>
            </a:r>
          </a:p>
        </p:txBody>
      </p:sp>
      <p:graphicFrame>
        <p:nvGraphicFramePr>
          <p:cNvPr id="5" name="Table 4">
            <a:extLst>
              <a:ext uri="{FF2B5EF4-FFF2-40B4-BE49-F238E27FC236}">
                <a16:creationId xmlns:a16="http://schemas.microsoft.com/office/drawing/2014/main" id="{967B1882-1B2A-4B37-98F9-9CA5553AE958}"/>
              </a:ext>
            </a:extLst>
          </p:cNvPr>
          <p:cNvGraphicFramePr>
            <a:graphicFrameLocks noGrp="1"/>
          </p:cNvGraphicFramePr>
          <p:nvPr/>
        </p:nvGraphicFramePr>
        <p:xfrm>
          <a:off x="628650" y="2650557"/>
          <a:ext cx="4614762" cy="2411728"/>
        </p:xfrm>
        <a:graphic>
          <a:graphicData uri="http://schemas.openxmlformats.org/drawingml/2006/table">
            <a:tbl>
              <a:tblPr firstRow="1" bandRow="1">
                <a:tableStyleId>{5C22544A-7EE6-4342-B048-85BDC9FD1C3A}</a:tableStyleId>
              </a:tblPr>
              <a:tblGrid>
                <a:gridCol w="630467">
                  <a:extLst>
                    <a:ext uri="{9D8B030D-6E8A-4147-A177-3AD203B41FA5}">
                      <a16:colId xmlns:a16="http://schemas.microsoft.com/office/drawing/2014/main" val="305825279"/>
                    </a:ext>
                  </a:extLst>
                </a:gridCol>
                <a:gridCol w="581951">
                  <a:extLst>
                    <a:ext uri="{9D8B030D-6E8A-4147-A177-3AD203B41FA5}">
                      <a16:colId xmlns:a16="http://schemas.microsoft.com/office/drawing/2014/main" val="3742589706"/>
                    </a:ext>
                  </a:extLst>
                </a:gridCol>
                <a:gridCol w="850586">
                  <a:extLst>
                    <a:ext uri="{9D8B030D-6E8A-4147-A177-3AD203B41FA5}">
                      <a16:colId xmlns:a16="http://schemas.microsoft.com/office/drawing/2014/main" val="4225665586"/>
                    </a:ext>
                  </a:extLst>
                </a:gridCol>
                <a:gridCol w="850586">
                  <a:extLst>
                    <a:ext uri="{9D8B030D-6E8A-4147-A177-3AD203B41FA5}">
                      <a16:colId xmlns:a16="http://schemas.microsoft.com/office/drawing/2014/main" val="1797016640"/>
                    </a:ext>
                  </a:extLst>
                </a:gridCol>
                <a:gridCol w="850586">
                  <a:extLst>
                    <a:ext uri="{9D8B030D-6E8A-4147-A177-3AD203B41FA5}">
                      <a16:colId xmlns:a16="http://schemas.microsoft.com/office/drawing/2014/main" val="753009905"/>
                    </a:ext>
                  </a:extLst>
                </a:gridCol>
                <a:gridCol w="850586">
                  <a:extLst>
                    <a:ext uri="{9D8B030D-6E8A-4147-A177-3AD203B41FA5}">
                      <a16:colId xmlns:a16="http://schemas.microsoft.com/office/drawing/2014/main" val="1914274779"/>
                    </a:ext>
                  </a:extLst>
                </a:gridCol>
              </a:tblGrid>
              <a:tr h="301466">
                <a:tc>
                  <a:txBody>
                    <a:bodyPr/>
                    <a:lstStyle/>
                    <a:p>
                      <a:r>
                        <a:rPr lang="en-SG" sz="1000" dirty="0"/>
                        <a:t>Weight</a:t>
                      </a:r>
                    </a:p>
                  </a:txBody>
                  <a:tcPr marL="68580" marR="68580" marT="34290" marB="34290"/>
                </a:tc>
                <a:tc>
                  <a:txBody>
                    <a:bodyPr/>
                    <a:lstStyle/>
                    <a:p>
                      <a:r>
                        <a:rPr lang="en-SG" sz="1000" dirty="0"/>
                        <a:t>Height</a:t>
                      </a:r>
                    </a:p>
                  </a:txBody>
                  <a:tcPr marL="68580" marR="68580" marT="34290" marB="34290"/>
                </a:tc>
                <a:tc>
                  <a:txBody>
                    <a:bodyPr/>
                    <a:lstStyle/>
                    <a:p>
                      <a:r>
                        <a:rPr lang="en-SG" sz="1000" dirty="0"/>
                        <a:t>R</a:t>
                      </a:r>
                    </a:p>
                  </a:txBody>
                  <a:tcPr marL="68580" marR="68580" marT="34290" marB="34290"/>
                </a:tc>
                <a:tc>
                  <a:txBody>
                    <a:bodyPr/>
                    <a:lstStyle/>
                    <a:p>
                      <a:r>
                        <a:rPr lang="en-SG" sz="1000" dirty="0"/>
                        <a:t>Sigmoid</a:t>
                      </a:r>
                    </a:p>
                  </a:txBody>
                  <a:tcPr marL="68580" marR="68580" marT="34290" marB="34290"/>
                </a:tc>
                <a:tc>
                  <a:txBody>
                    <a:bodyPr/>
                    <a:lstStyle/>
                    <a:p>
                      <a:r>
                        <a:rPr lang="en-SG" sz="1000" dirty="0"/>
                        <a:t>Y </a:t>
                      </a:r>
                      <a:r>
                        <a:rPr lang="en-SG" sz="1000" dirty="0" err="1"/>
                        <a:t>Pred</a:t>
                      </a:r>
                      <a:endParaRPr lang="en-SG" sz="1000" dirty="0"/>
                    </a:p>
                  </a:txBody>
                  <a:tcPr marL="68580" marR="68580" marT="34290" marB="34290"/>
                </a:tc>
                <a:tc>
                  <a:txBody>
                    <a:bodyPr/>
                    <a:lstStyle/>
                    <a:p>
                      <a:r>
                        <a:rPr lang="en-SG" sz="1000" dirty="0"/>
                        <a:t>Y True </a:t>
                      </a:r>
                    </a:p>
                  </a:txBody>
                  <a:tcPr marL="68580" marR="68580" marT="34290" marB="34290"/>
                </a:tc>
                <a:extLst>
                  <a:ext uri="{0D108BD9-81ED-4DB2-BD59-A6C34878D82A}">
                    <a16:rowId xmlns:a16="http://schemas.microsoft.com/office/drawing/2014/main" val="1759129770"/>
                  </a:ext>
                </a:extLst>
              </a:tr>
              <a:tr h="301466">
                <a:tc>
                  <a:txBody>
                    <a:bodyPr/>
                    <a:lstStyle/>
                    <a:p>
                      <a:pPr algn="l"/>
                      <a:r>
                        <a:rPr lang="en-SG" sz="1400" b="0" i="0" kern="1200" dirty="0">
                          <a:solidFill>
                            <a:schemeClr val="dk1"/>
                          </a:solidFill>
                          <a:effectLst/>
                          <a:latin typeface="+mn-lt"/>
                          <a:ea typeface="+mn-ea"/>
                          <a:cs typeface="+mn-cs"/>
                        </a:rPr>
                        <a:t>0.955</a:t>
                      </a:r>
                      <a:endParaRPr lang="en-SG" sz="1000" dirty="0"/>
                    </a:p>
                  </a:txBody>
                  <a:tcPr marL="68580" marR="68580" marT="34290" marB="34290"/>
                </a:tc>
                <a:tc>
                  <a:txBody>
                    <a:bodyPr/>
                    <a:lstStyle/>
                    <a:p>
                      <a:pPr algn="l"/>
                      <a:r>
                        <a:rPr lang="en-SG" sz="1400" b="0" i="0" kern="1200" dirty="0">
                          <a:solidFill>
                            <a:schemeClr val="dk1"/>
                          </a:solidFill>
                          <a:effectLst/>
                          <a:latin typeface="+mn-lt"/>
                          <a:ea typeface="+mn-ea"/>
                          <a:cs typeface="+mn-cs"/>
                        </a:rPr>
                        <a:t>1.</a:t>
                      </a:r>
                      <a:endParaRPr lang="en-SG" sz="1000" dirty="0"/>
                    </a:p>
                  </a:txBody>
                  <a:tcPr marL="68580" marR="68580" marT="34290" marB="34290"/>
                </a:tc>
                <a:tc>
                  <a:txBody>
                    <a:bodyPr/>
                    <a:lstStyle/>
                    <a:p>
                      <a:pPr algn="l" fontAlgn="b"/>
                      <a:r>
                        <a:rPr lang="en-SG" sz="1400" b="0" i="0" kern="1200" dirty="0">
                          <a:solidFill>
                            <a:schemeClr val="dk1"/>
                          </a:solidFill>
                          <a:effectLst/>
                          <a:latin typeface="+mn-lt"/>
                          <a:ea typeface="+mn-ea"/>
                          <a:cs typeface="+mn-cs"/>
                        </a:rPr>
                        <a:t>1.2074</a:t>
                      </a:r>
                    </a:p>
                  </a:txBody>
                  <a:tcPr marL="7144" marR="7144" marT="7144" marB="0" anchor="b"/>
                </a:tc>
                <a:tc>
                  <a:txBody>
                    <a:bodyPr/>
                    <a:lstStyle/>
                    <a:p>
                      <a:pPr algn="l" fontAlgn="b"/>
                      <a:r>
                        <a:rPr lang="en-SG" sz="1400" b="0" i="0" kern="1200" dirty="0">
                          <a:solidFill>
                            <a:schemeClr val="dk1"/>
                          </a:solidFill>
                          <a:effectLst/>
                          <a:latin typeface="+mn-lt"/>
                          <a:ea typeface="+mn-ea"/>
                          <a:cs typeface="+mn-cs"/>
                        </a:rPr>
                        <a:t>0.769839</a:t>
                      </a:r>
                    </a:p>
                  </a:txBody>
                  <a:tcPr marL="7144" marR="7144" marT="7144" marB="0" anchor="b"/>
                </a:tc>
                <a:tc>
                  <a:txBody>
                    <a:bodyPr/>
                    <a:lstStyle/>
                    <a:p>
                      <a:pPr algn="l" fontAlgn="b"/>
                      <a:r>
                        <a:rPr lang="en-SG" sz="1400" b="0" i="0" kern="1200" dirty="0">
                          <a:solidFill>
                            <a:schemeClr val="dk1"/>
                          </a:solidFill>
                          <a:effectLst/>
                          <a:latin typeface="+mn-lt"/>
                          <a:ea typeface="+mn-ea"/>
                          <a:cs typeface="+mn-cs"/>
                        </a:rPr>
                        <a:t>1</a:t>
                      </a:r>
                    </a:p>
                  </a:txBody>
                  <a:tcPr marL="7144" marR="7144" marT="7144" marB="0" anchor="b"/>
                </a:tc>
                <a:tc>
                  <a:txBody>
                    <a:bodyPr/>
                    <a:lstStyle/>
                    <a:p>
                      <a:pPr algn="l" fontAlgn="b"/>
                      <a:r>
                        <a:rPr lang="en-SG" sz="1400" b="0" i="0" kern="1200" dirty="0">
                          <a:solidFill>
                            <a:schemeClr val="dk1"/>
                          </a:solidFill>
                          <a:effectLst/>
                          <a:latin typeface="+mn-lt"/>
                          <a:ea typeface="+mn-ea"/>
                          <a:cs typeface="+mn-cs"/>
                        </a:rPr>
                        <a:t>1</a:t>
                      </a:r>
                    </a:p>
                  </a:txBody>
                  <a:tcPr marL="7144" marR="7144" marT="7144" marB="0" anchor="b"/>
                </a:tc>
                <a:extLst>
                  <a:ext uri="{0D108BD9-81ED-4DB2-BD59-A6C34878D82A}">
                    <a16:rowId xmlns:a16="http://schemas.microsoft.com/office/drawing/2014/main" val="1648757493"/>
                  </a:ext>
                </a:extLst>
              </a:tr>
              <a:tr h="301466">
                <a:tc>
                  <a:txBody>
                    <a:bodyPr/>
                    <a:lstStyle/>
                    <a:p>
                      <a:pPr algn="l"/>
                      <a:r>
                        <a:rPr lang="en-SG" sz="1400" b="0" i="0" kern="1200" dirty="0">
                          <a:solidFill>
                            <a:schemeClr val="dk1"/>
                          </a:solidFill>
                          <a:effectLst/>
                          <a:latin typeface="+mn-lt"/>
                          <a:ea typeface="+mn-ea"/>
                          <a:cs typeface="+mn-cs"/>
                        </a:rPr>
                        <a:t>0.818</a:t>
                      </a:r>
                      <a:endParaRPr lang="en-SG" sz="1000" dirty="0"/>
                    </a:p>
                  </a:txBody>
                  <a:tcPr marL="68580" marR="68580" marT="34290" marB="34290"/>
                </a:tc>
                <a:tc>
                  <a:txBody>
                    <a:bodyPr/>
                    <a:lstStyle/>
                    <a:p>
                      <a:pPr algn="l"/>
                      <a:r>
                        <a:rPr lang="en-SG" sz="1400" b="0" i="0" kern="1200" dirty="0">
                          <a:solidFill>
                            <a:schemeClr val="dk1"/>
                          </a:solidFill>
                          <a:effectLst/>
                          <a:latin typeface="+mn-lt"/>
                          <a:ea typeface="+mn-ea"/>
                          <a:cs typeface="+mn-cs"/>
                        </a:rPr>
                        <a:t>0.888</a:t>
                      </a:r>
                      <a:endParaRPr lang="en-SG" sz="1000" dirty="0"/>
                    </a:p>
                  </a:txBody>
                  <a:tcPr marL="68580" marR="68580" marT="34290" marB="34290"/>
                </a:tc>
                <a:tc>
                  <a:txBody>
                    <a:bodyPr/>
                    <a:lstStyle/>
                    <a:p>
                      <a:pPr algn="l" fontAlgn="b"/>
                      <a:r>
                        <a:rPr lang="en-SG" sz="1400" b="0" i="0" kern="1200" dirty="0">
                          <a:solidFill>
                            <a:schemeClr val="dk1"/>
                          </a:solidFill>
                          <a:effectLst/>
                          <a:latin typeface="+mn-lt"/>
                          <a:ea typeface="+mn-ea"/>
                          <a:cs typeface="+mn-cs"/>
                        </a:rPr>
                        <a:t>1.012091</a:t>
                      </a:r>
                    </a:p>
                  </a:txBody>
                  <a:tcPr marL="7144" marR="7144" marT="7144" marB="0" anchor="b"/>
                </a:tc>
                <a:tc>
                  <a:txBody>
                    <a:bodyPr/>
                    <a:lstStyle/>
                    <a:p>
                      <a:pPr algn="l" fontAlgn="b"/>
                      <a:r>
                        <a:rPr lang="en-SG" sz="1400" b="0" i="0" kern="1200" dirty="0">
                          <a:solidFill>
                            <a:schemeClr val="dk1"/>
                          </a:solidFill>
                          <a:effectLst/>
                          <a:latin typeface="+mn-lt"/>
                          <a:ea typeface="+mn-ea"/>
                          <a:cs typeface="+mn-cs"/>
                        </a:rPr>
                        <a:t>0.733429</a:t>
                      </a:r>
                    </a:p>
                  </a:txBody>
                  <a:tcPr marL="7144" marR="7144" marT="7144" marB="0" anchor="b"/>
                </a:tc>
                <a:tc>
                  <a:txBody>
                    <a:bodyPr/>
                    <a:lstStyle/>
                    <a:p>
                      <a:pPr algn="l" fontAlgn="b"/>
                      <a:r>
                        <a:rPr lang="en-SG" sz="1400" b="0" i="0" kern="1200" dirty="0">
                          <a:solidFill>
                            <a:schemeClr val="dk1"/>
                          </a:solidFill>
                          <a:effectLst/>
                          <a:latin typeface="+mn-lt"/>
                          <a:ea typeface="+mn-ea"/>
                          <a:cs typeface="+mn-cs"/>
                        </a:rPr>
                        <a:t>1</a:t>
                      </a:r>
                    </a:p>
                  </a:txBody>
                  <a:tcPr marL="7144" marR="7144" marT="7144" marB="0" anchor="b"/>
                </a:tc>
                <a:tc>
                  <a:txBody>
                    <a:bodyPr/>
                    <a:lstStyle/>
                    <a:p>
                      <a:pPr algn="l" fontAlgn="b"/>
                      <a:r>
                        <a:rPr lang="en-SG" sz="1400" b="0" i="0" kern="1200" dirty="0">
                          <a:solidFill>
                            <a:schemeClr val="dk1"/>
                          </a:solidFill>
                          <a:effectLst/>
                          <a:latin typeface="+mn-lt"/>
                          <a:ea typeface="+mn-ea"/>
                          <a:cs typeface="+mn-cs"/>
                        </a:rPr>
                        <a:t>1</a:t>
                      </a:r>
                    </a:p>
                  </a:txBody>
                  <a:tcPr marL="7144" marR="7144" marT="7144" marB="0" anchor="b"/>
                </a:tc>
                <a:extLst>
                  <a:ext uri="{0D108BD9-81ED-4DB2-BD59-A6C34878D82A}">
                    <a16:rowId xmlns:a16="http://schemas.microsoft.com/office/drawing/2014/main" val="3864791108"/>
                  </a:ext>
                </a:extLst>
              </a:tr>
              <a:tr h="301466">
                <a:tc>
                  <a:txBody>
                    <a:bodyPr/>
                    <a:lstStyle/>
                    <a:p>
                      <a:pPr algn="l"/>
                      <a:r>
                        <a:rPr lang="en-SG" sz="1400" b="0" i="0" kern="1200" dirty="0">
                          <a:solidFill>
                            <a:schemeClr val="dk1"/>
                          </a:solidFill>
                          <a:effectLst/>
                          <a:latin typeface="+mn-lt"/>
                          <a:ea typeface="+mn-ea"/>
                          <a:cs typeface="+mn-cs"/>
                        </a:rPr>
                        <a:t>0.727</a:t>
                      </a:r>
                      <a:endParaRPr lang="en-SG" sz="1000" dirty="0"/>
                    </a:p>
                  </a:txBody>
                  <a:tcPr marL="68580" marR="68580" marT="34290" marB="34290"/>
                </a:tc>
                <a:tc>
                  <a:txBody>
                    <a:bodyPr/>
                    <a:lstStyle/>
                    <a:p>
                      <a:pPr algn="l"/>
                      <a:r>
                        <a:rPr lang="en-SG" sz="1400" b="0" i="0" kern="1200" dirty="0">
                          <a:solidFill>
                            <a:schemeClr val="dk1"/>
                          </a:solidFill>
                          <a:effectLst/>
                          <a:latin typeface="+mn-lt"/>
                          <a:ea typeface="+mn-ea"/>
                          <a:cs typeface="+mn-cs"/>
                        </a:rPr>
                        <a:t>0.833</a:t>
                      </a:r>
                      <a:endParaRPr lang="en-SG" sz="1000" dirty="0"/>
                    </a:p>
                  </a:txBody>
                  <a:tcPr marL="68580" marR="68580" marT="34290" marB="34290"/>
                </a:tc>
                <a:tc>
                  <a:txBody>
                    <a:bodyPr/>
                    <a:lstStyle/>
                    <a:p>
                      <a:pPr algn="l" fontAlgn="b"/>
                      <a:r>
                        <a:rPr lang="en-SG" sz="1400" b="0" i="0" kern="1200" dirty="0">
                          <a:solidFill>
                            <a:schemeClr val="dk1"/>
                          </a:solidFill>
                          <a:effectLst/>
                          <a:latin typeface="+mn-lt"/>
                          <a:ea typeface="+mn-ea"/>
                          <a:cs typeface="+mn-cs"/>
                        </a:rPr>
                        <a:t>0.868734</a:t>
                      </a:r>
                    </a:p>
                  </a:txBody>
                  <a:tcPr marL="7144" marR="7144" marT="7144" marB="0" anchor="b"/>
                </a:tc>
                <a:tc>
                  <a:txBody>
                    <a:bodyPr/>
                    <a:lstStyle/>
                    <a:p>
                      <a:pPr algn="l" fontAlgn="b"/>
                      <a:r>
                        <a:rPr lang="en-SG" sz="1400" b="0" i="0" kern="1200" dirty="0">
                          <a:solidFill>
                            <a:schemeClr val="dk1"/>
                          </a:solidFill>
                          <a:effectLst/>
                          <a:latin typeface="+mn-lt"/>
                          <a:ea typeface="+mn-ea"/>
                          <a:cs typeface="+mn-cs"/>
                        </a:rPr>
                        <a:t>0.704482</a:t>
                      </a:r>
                    </a:p>
                  </a:txBody>
                  <a:tcPr marL="7144" marR="7144" marT="7144" marB="0" anchor="b"/>
                </a:tc>
                <a:tc>
                  <a:txBody>
                    <a:bodyPr/>
                    <a:lstStyle/>
                    <a:p>
                      <a:pPr algn="l" fontAlgn="b"/>
                      <a:r>
                        <a:rPr lang="en-SG" sz="1400" b="0" i="0" kern="1200" dirty="0">
                          <a:solidFill>
                            <a:schemeClr val="dk1"/>
                          </a:solidFill>
                          <a:effectLst/>
                          <a:latin typeface="+mn-lt"/>
                          <a:ea typeface="+mn-ea"/>
                          <a:cs typeface="+mn-cs"/>
                        </a:rPr>
                        <a:t>1</a:t>
                      </a:r>
                    </a:p>
                  </a:txBody>
                  <a:tcPr marL="7144" marR="7144" marT="7144" marB="0" anchor="b"/>
                </a:tc>
                <a:tc>
                  <a:txBody>
                    <a:bodyPr/>
                    <a:lstStyle/>
                    <a:p>
                      <a:pPr algn="l" fontAlgn="b"/>
                      <a:r>
                        <a:rPr lang="en-SG" sz="1400" b="0" i="0" kern="1200" dirty="0">
                          <a:solidFill>
                            <a:schemeClr val="dk1"/>
                          </a:solidFill>
                          <a:effectLst/>
                          <a:latin typeface="+mn-lt"/>
                          <a:ea typeface="+mn-ea"/>
                          <a:cs typeface="+mn-cs"/>
                        </a:rPr>
                        <a:t>1</a:t>
                      </a:r>
                    </a:p>
                  </a:txBody>
                  <a:tcPr marL="7144" marR="7144" marT="7144" marB="0" anchor="b"/>
                </a:tc>
                <a:extLst>
                  <a:ext uri="{0D108BD9-81ED-4DB2-BD59-A6C34878D82A}">
                    <a16:rowId xmlns:a16="http://schemas.microsoft.com/office/drawing/2014/main" val="4025156049"/>
                  </a:ext>
                </a:extLst>
              </a:tr>
              <a:tr h="301466">
                <a:tc>
                  <a:txBody>
                    <a:bodyPr/>
                    <a:lstStyle/>
                    <a:p>
                      <a:pPr algn="l"/>
                      <a:r>
                        <a:rPr lang="en-SG" sz="1000" dirty="0"/>
                        <a:t>0</a:t>
                      </a:r>
                    </a:p>
                  </a:txBody>
                  <a:tcPr marL="68580" marR="68580" marT="34290" marB="34290"/>
                </a:tc>
                <a:tc>
                  <a:txBody>
                    <a:bodyPr/>
                    <a:lstStyle/>
                    <a:p>
                      <a:pPr algn="l"/>
                      <a:r>
                        <a:rPr lang="en-SG" sz="1400" b="0" i="0" kern="1200" dirty="0">
                          <a:solidFill>
                            <a:schemeClr val="dk1"/>
                          </a:solidFill>
                          <a:effectLst/>
                          <a:latin typeface="+mn-lt"/>
                          <a:ea typeface="+mn-ea"/>
                          <a:cs typeface="+mn-cs"/>
                        </a:rPr>
                        <a:t>0. </a:t>
                      </a:r>
                      <a:endParaRPr lang="en-SG" sz="1000" dirty="0"/>
                    </a:p>
                  </a:txBody>
                  <a:tcPr marL="68580" marR="68580" marT="34290" marB="34290"/>
                </a:tc>
                <a:tc>
                  <a:txBody>
                    <a:bodyPr/>
                    <a:lstStyle/>
                    <a:p>
                      <a:pPr algn="l" fontAlgn="b"/>
                      <a:r>
                        <a:rPr lang="en-SG" sz="1400" b="0" i="0" kern="1200" dirty="0">
                          <a:solidFill>
                            <a:schemeClr val="dk1"/>
                          </a:solidFill>
                          <a:effectLst/>
                          <a:latin typeface="+mn-lt"/>
                          <a:ea typeface="+mn-ea"/>
                          <a:cs typeface="+mn-cs"/>
                        </a:rPr>
                        <a:t>0</a:t>
                      </a:r>
                    </a:p>
                  </a:txBody>
                  <a:tcPr marL="7144" marR="7144" marT="7144" marB="0" anchor="b"/>
                </a:tc>
                <a:tc>
                  <a:txBody>
                    <a:bodyPr/>
                    <a:lstStyle/>
                    <a:p>
                      <a:pPr algn="l" fontAlgn="b"/>
                      <a:r>
                        <a:rPr lang="en-SG" sz="1400" b="0" i="0" kern="1200" dirty="0">
                          <a:solidFill>
                            <a:schemeClr val="dk1"/>
                          </a:solidFill>
                          <a:effectLst/>
                          <a:latin typeface="+mn-lt"/>
                          <a:ea typeface="+mn-ea"/>
                          <a:cs typeface="+mn-cs"/>
                        </a:rPr>
                        <a:t>0.5</a:t>
                      </a:r>
                    </a:p>
                  </a:txBody>
                  <a:tcPr marL="7144" marR="7144" marT="7144" marB="0" anchor="b"/>
                </a:tc>
                <a:tc>
                  <a:txBody>
                    <a:bodyPr/>
                    <a:lstStyle/>
                    <a:p>
                      <a:pPr algn="l" fontAlgn="b"/>
                      <a:r>
                        <a:rPr lang="en-SG" sz="1400" b="0" i="0" kern="1200" dirty="0">
                          <a:solidFill>
                            <a:schemeClr val="dk1"/>
                          </a:solidFill>
                          <a:effectLst/>
                          <a:latin typeface="+mn-lt"/>
                          <a:ea typeface="+mn-ea"/>
                          <a:cs typeface="+mn-cs"/>
                        </a:rPr>
                        <a:t>1</a:t>
                      </a:r>
                    </a:p>
                  </a:txBody>
                  <a:tcPr marL="7144" marR="7144" marT="7144" marB="0" anchor="b"/>
                </a:tc>
                <a:tc>
                  <a:txBody>
                    <a:bodyPr/>
                    <a:lstStyle/>
                    <a:p>
                      <a:pPr algn="l" fontAlgn="b"/>
                      <a:r>
                        <a:rPr lang="en-SG" sz="1400" b="0" i="0" kern="1200" dirty="0">
                          <a:solidFill>
                            <a:schemeClr val="dk1"/>
                          </a:solidFill>
                          <a:effectLst/>
                          <a:latin typeface="+mn-lt"/>
                          <a:ea typeface="+mn-ea"/>
                          <a:cs typeface="+mn-cs"/>
                        </a:rPr>
                        <a:t>0</a:t>
                      </a:r>
                    </a:p>
                  </a:txBody>
                  <a:tcPr marL="7144" marR="7144" marT="7144" marB="0" anchor="b"/>
                </a:tc>
                <a:extLst>
                  <a:ext uri="{0D108BD9-81ED-4DB2-BD59-A6C34878D82A}">
                    <a16:rowId xmlns:a16="http://schemas.microsoft.com/office/drawing/2014/main" val="4130892296"/>
                  </a:ext>
                </a:extLst>
              </a:tr>
              <a:tr h="301466">
                <a:tc>
                  <a:txBody>
                    <a:bodyPr/>
                    <a:lstStyle/>
                    <a:p>
                      <a:pPr algn="l"/>
                      <a:r>
                        <a:rPr lang="en-SG" sz="1400" b="0" i="0" kern="1200" dirty="0">
                          <a:solidFill>
                            <a:schemeClr val="dk1"/>
                          </a:solidFill>
                          <a:effectLst/>
                          <a:latin typeface="+mn-lt"/>
                          <a:ea typeface="+mn-ea"/>
                          <a:cs typeface="+mn-cs"/>
                        </a:rPr>
                        <a:t>0.364</a:t>
                      </a:r>
                      <a:endParaRPr lang="en-SG" sz="1000" dirty="0"/>
                    </a:p>
                  </a:txBody>
                  <a:tcPr marL="68580" marR="68580" marT="34290" marB="34290"/>
                </a:tc>
                <a:tc>
                  <a:txBody>
                    <a:bodyPr/>
                    <a:lstStyle/>
                    <a:p>
                      <a:pPr algn="l"/>
                      <a:r>
                        <a:rPr lang="en-SG" sz="1400" b="0" i="0" kern="1200" dirty="0">
                          <a:solidFill>
                            <a:schemeClr val="dk1"/>
                          </a:solidFill>
                          <a:effectLst/>
                          <a:latin typeface="+mn-lt"/>
                          <a:ea typeface="+mn-ea"/>
                          <a:cs typeface="+mn-cs"/>
                        </a:rPr>
                        <a:t>0.611</a:t>
                      </a:r>
                      <a:endParaRPr lang="en-SG" sz="1000" dirty="0"/>
                    </a:p>
                  </a:txBody>
                  <a:tcPr marL="68580" marR="68580" marT="34290" marB="34290"/>
                </a:tc>
                <a:tc>
                  <a:txBody>
                    <a:bodyPr/>
                    <a:lstStyle/>
                    <a:p>
                      <a:pPr algn="l" fontAlgn="b"/>
                      <a:r>
                        <a:rPr lang="en-SG" sz="1400" b="0" i="0" kern="1200" dirty="0">
                          <a:solidFill>
                            <a:schemeClr val="dk1"/>
                          </a:solidFill>
                          <a:effectLst/>
                          <a:latin typeface="+mn-lt"/>
                          <a:ea typeface="+mn-ea"/>
                          <a:cs typeface="+mn-cs"/>
                        </a:rPr>
                        <a:t>0.298711</a:t>
                      </a:r>
                    </a:p>
                  </a:txBody>
                  <a:tcPr marL="7144" marR="7144" marT="7144" marB="0" anchor="b"/>
                </a:tc>
                <a:tc>
                  <a:txBody>
                    <a:bodyPr/>
                    <a:lstStyle/>
                    <a:p>
                      <a:pPr algn="l" fontAlgn="b"/>
                      <a:r>
                        <a:rPr lang="en-SG" sz="1400" b="0" i="0" kern="1200" dirty="0">
                          <a:solidFill>
                            <a:schemeClr val="dk1"/>
                          </a:solidFill>
                          <a:effectLst/>
                          <a:latin typeface="+mn-lt"/>
                          <a:ea typeface="+mn-ea"/>
                          <a:cs typeface="+mn-cs"/>
                        </a:rPr>
                        <a:t>0.574127</a:t>
                      </a:r>
                    </a:p>
                  </a:txBody>
                  <a:tcPr marL="7144" marR="7144" marT="7144" marB="0" anchor="b"/>
                </a:tc>
                <a:tc>
                  <a:txBody>
                    <a:bodyPr/>
                    <a:lstStyle/>
                    <a:p>
                      <a:pPr algn="l" fontAlgn="b"/>
                      <a:r>
                        <a:rPr lang="en-SG" sz="1400" b="0" i="0" kern="1200" dirty="0">
                          <a:solidFill>
                            <a:schemeClr val="dk1"/>
                          </a:solidFill>
                          <a:effectLst/>
                          <a:latin typeface="+mn-lt"/>
                          <a:ea typeface="+mn-ea"/>
                          <a:cs typeface="+mn-cs"/>
                        </a:rPr>
                        <a:t>1</a:t>
                      </a:r>
                    </a:p>
                  </a:txBody>
                  <a:tcPr marL="7144" marR="7144" marT="7144" marB="0" anchor="b"/>
                </a:tc>
                <a:tc>
                  <a:txBody>
                    <a:bodyPr/>
                    <a:lstStyle/>
                    <a:p>
                      <a:pPr algn="l" fontAlgn="b"/>
                      <a:r>
                        <a:rPr lang="en-SG" sz="1400" b="0" i="0" kern="1200" dirty="0">
                          <a:solidFill>
                            <a:schemeClr val="dk1"/>
                          </a:solidFill>
                          <a:effectLst/>
                          <a:latin typeface="+mn-lt"/>
                          <a:ea typeface="+mn-ea"/>
                          <a:cs typeface="+mn-cs"/>
                        </a:rPr>
                        <a:t>0</a:t>
                      </a:r>
                    </a:p>
                  </a:txBody>
                  <a:tcPr marL="7144" marR="7144" marT="7144" marB="0" anchor="b"/>
                </a:tc>
                <a:extLst>
                  <a:ext uri="{0D108BD9-81ED-4DB2-BD59-A6C34878D82A}">
                    <a16:rowId xmlns:a16="http://schemas.microsoft.com/office/drawing/2014/main" val="1491861930"/>
                  </a:ext>
                </a:extLst>
              </a:tr>
              <a:tr h="301466">
                <a:tc>
                  <a:txBody>
                    <a:bodyPr/>
                    <a:lstStyle/>
                    <a:p>
                      <a:pPr algn="l"/>
                      <a:r>
                        <a:rPr lang="en-SG" sz="1400" b="0" i="0" kern="1200" dirty="0">
                          <a:solidFill>
                            <a:schemeClr val="dk1"/>
                          </a:solidFill>
                          <a:effectLst/>
                          <a:latin typeface="+mn-lt"/>
                          <a:ea typeface="+mn-ea"/>
                          <a:cs typeface="+mn-cs"/>
                        </a:rPr>
                        <a:t>1</a:t>
                      </a:r>
                      <a:endParaRPr lang="en-SG" sz="1000" dirty="0"/>
                    </a:p>
                  </a:txBody>
                  <a:tcPr marL="68580" marR="68580" marT="34290" marB="34290"/>
                </a:tc>
                <a:tc>
                  <a:txBody>
                    <a:bodyPr/>
                    <a:lstStyle/>
                    <a:p>
                      <a:pPr algn="l"/>
                      <a:r>
                        <a:rPr lang="en-SG" sz="1400" b="0" i="0" kern="1200" dirty="0">
                          <a:solidFill>
                            <a:schemeClr val="dk1"/>
                          </a:solidFill>
                          <a:effectLst/>
                          <a:latin typeface="+mn-lt"/>
                          <a:ea typeface="+mn-ea"/>
                          <a:cs typeface="+mn-cs"/>
                        </a:rPr>
                        <a:t>0.778</a:t>
                      </a:r>
                      <a:endParaRPr lang="en-SG" sz="1000" dirty="0"/>
                    </a:p>
                  </a:txBody>
                  <a:tcPr marL="68580" marR="68580" marT="34290" marB="34290"/>
                </a:tc>
                <a:tc>
                  <a:txBody>
                    <a:bodyPr/>
                    <a:lstStyle/>
                    <a:p>
                      <a:pPr algn="l" fontAlgn="b"/>
                      <a:r>
                        <a:rPr lang="en-SG" sz="1400" b="0" i="0" kern="1200" dirty="0">
                          <a:solidFill>
                            <a:schemeClr val="dk1"/>
                          </a:solidFill>
                          <a:effectLst/>
                          <a:latin typeface="+mn-lt"/>
                          <a:ea typeface="+mn-ea"/>
                          <a:cs typeface="+mn-cs"/>
                        </a:rPr>
                        <a:t>1.453377</a:t>
                      </a:r>
                    </a:p>
                  </a:txBody>
                  <a:tcPr marL="7144" marR="7144" marT="7144" marB="0" anchor="b"/>
                </a:tc>
                <a:tc>
                  <a:txBody>
                    <a:bodyPr/>
                    <a:lstStyle/>
                    <a:p>
                      <a:pPr algn="l" fontAlgn="b"/>
                      <a:r>
                        <a:rPr lang="en-SG" sz="1400" b="0" i="0" kern="1200" dirty="0">
                          <a:solidFill>
                            <a:schemeClr val="dk1"/>
                          </a:solidFill>
                          <a:effectLst/>
                          <a:latin typeface="+mn-lt"/>
                          <a:ea typeface="+mn-ea"/>
                          <a:cs typeface="+mn-cs"/>
                        </a:rPr>
                        <a:t>0.810518</a:t>
                      </a:r>
                    </a:p>
                  </a:txBody>
                  <a:tcPr marL="7144" marR="7144" marT="7144" marB="0" anchor="b"/>
                </a:tc>
                <a:tc>
                  <a:txBody>
                    <a:bodyPr/>
                    <a:lstStyle/>
                    <a:p>
                      <a:pPr algn="l" fontAlgn="b"/>
                      <a:r>
                        <a:rPr lang="en-SG" sz="1400" b="0" i="0" kern="1200" dirty="0">
                          <a:solidFill>
                            <a:schemeClr val="dk1"/>
                          </a:solidFill>
                          <a:effectLst/>
                          <a:latin typeface="+mn-lt"/>
                          <a:ea typeface="+mn-ea"/>
                          <a:cs typeface="+mn-cs"/>
                        </a:rPr>
                        <a:t>1</a:t>
                      </a:r>
                    </a:p>
                  </a:txBody>
                  <a:tcPr marL="7144" marR="7144" marT="7144" marB="0" anchor="b"/>
                </a:tc>
                <a:tc>
                  <a:txBody>
                    <a:bodyPr/>
                    <a:lstStyle/>
                    <a:p>
                      <a:pPr algn="l" fontAlgn="b"/>
                      <a:r>
                        <a:rPr lang="en-SG" sz="1400" b="0" i="0" kern="1200" dirty="0">
                          <a:solidFill>
                            <a:schemeClr val="dk1"/>
                          </a:solidFill>
                          <a:effectLst/>
                          <a:latin typeface="+mn-lt"/>
                          <a:ea typeface="+mn-ea"/>
                          <a:cs typeface="+mn-cs"/>
                        </a:rPr>
                        <a:t>0</a:t>
                      </a:r>
                    </a:p>
                  </a:txBody>
                  <a:tcPr marL="7144" marR="7144" marT="7144" marB="0" anchor="b"/>
                </a:tc>
                <a:extLst>
                  <a:ext uri="{0D108BD9-81ED-4DB2-BD59-A6C34878D82A}">
                    <a16:rowId xmlns:a16="http://schemas.microsoft.com/office/drawing/2014/main" val="403319589"/>
                  </a:ext>
                </a:extLst>
              </a:tr>
              <a:tr h="301466">
                <a:tc>
                  <a:txBody>
                    <a:bodyPr/>
                    <a:lstStyle/>
                    <a:p>
                      <a:pPr algn="l"/>
                      <a:r>
                        <a:rPr lang="en-SG" sz="1400" b="0" i="0" kern="1200" dirty="0">
                          <a:solidFill>
                            <a:schemeClr val="dk1"/>
                          </a:solidFill>
                          <a:effectLst/>
                          <a:latin typeface="+mn-lt"/>
                          <a:ea typeface="+mn-ea"/>
                          <a:cs typeface="+mn-cs"/>
                        </a:rPr>
                        <a:t>0.545</a:t>
                      </a:r>
                      <a:endParaRPr lang="en-SG" sz="1000" dirty="0"/>
                    </a:p>
                  </a:txBody>
                  <a:tcPr marL="68580" marR="68580" marT="34290" marB="34290"/>
                </a:tc>
                <a:tc>
                  <a:txBody>
                    <a:bodyPr/>
                    <a:lstStyle/>
                    <a:p>
                      <a:pPr algn="l"/>
                      <a:r>
                        <a:rPr lang="en-SG" sz="1400" b="0" i="0" kern="1200" dirty="0">
                          <a:solidFill>
                            <a:schemeClr val="dk1"/>
                          </a:solidFill>
                          <a:effectLst/>
                          <a:latin typeface="+mn-lt"/>
                          <a:ea typeface="+mn-ea"/>
                          <a:cs typeface="+mn-cs"/>
                        </a:rPr>
                        <a:t>0.778</a:t>
                      </a:r>
                      <a:endParaRPr lang="en-SG" sz="1000" dirty="0"/>
                    </a:p>
                  </a:txBody>
                  <a:tcPr marL="68580" marR="68580" marT="34290" marB="34290"/>
                </a:tc>
                <a:tc>
                  <a:txBody>
                    <a:bodyPr/>
                    <a:lstStyle/>
                    <a:p>
                      <a:pPr algn="l" fontAlgn="b"/>
                      <a:r>
                        <a:rPr lang="en-SG" sz="1400" b="0" i="0" kern="1200" dirty="0">
                          <a:solidFill>
                            <a:schemeClr val="dk1"/>
                          </a:solidFill>
                          <a:effectLst/>
                          <a:latin typeface="+mn-lt"/>
                          <a:ea typeface="+mn-ea"/>
                          <a:cs typeface="+mn-cs"/>
                        </a:rPr>
                        <a:t>0.543377</a:t>
                      </a:r>
                    </a:p>
                  </a:txBody>
                  <a:tcPr marL="7144" marR="7144" marT="7144" marB="0" anchor="b"/>
                </a:tc>
                <a:tc>
                  <a:txBody>
                    <a:bodyPr/>
                    <a:lstStyle/>
                    <a:p>
                      <a:pPr algn="l" fontAlgn="b"/>
                      <a:r>
                        <a:rPr lang="en-SG" sz="1400" b="0" i="0" kern="1200" dirty="0">
                          <a:solidFill>
                            <a:schemeClr val="dk1"/>
                          </a:solidFill>
                          <a:effectLst/>
                          <a:latin typeface="+mn-lt"/>
                          <a:ea typeface="+mn-ea"/>
                          <a:cs typeface="+mn-cs"/>
                        </a:rPr>
                        <a:t>0.632598</a:t>
                      </a:r>
                    </a:p>
                  </a:txBody>
                  <a:tcPr marL="7144" marR="7144" marT="7144" marB="0" anchor="b"/>
                </a:tc>
                <a:tc>
                  <a:txBody>
                    <a:bodyPr/>
                    <a:lstStyle/>
                    <a:p>
                      <a:pPr algn="l" fontAlgn="b"/>
                      <a:r>
                        <a:rPr lang="en-SG" sz="1400" b="0" i="0" kern="1200" dirty="0">
                          <a:solidFill>
                            <a:schemeClr val="dk1"/>
                          </a:solidFill>
                          <a:effectLst/>
                          <a:latin typeface="+mn-lt"/>
                          <a:ea typeface="+mn-ea"/>
                          <a:cs typeface="+mn-cs"/>
                        </a:rPr>
                        <a:t>1</a:t>
                      </a:r>
                    </a:p>
                  </a:txBody>
                  <a:tcPr marL="7144" marR="7144" marT="7144" marB="0" anchor="b"/>
                </a:tc>
                <a:tc>
                  <a:txBody>
                    <a:bodyPr/>
                    <a:lstStyle/>
                    <a:p>
                      <a:pPr algn="l" fontAlgn="b"/>
                      <a:r>
                        <a:rPr lang="en-SG" sz="1400" b="0" i="0" kern="1200" dirty="0">
                          <a:solidFill>
                            <a:schemeClr val="dk1"/>
                          </a:solidFill>
                          <a:effectLst/>
                          <a:latin typeface="+mn-lt"/>
                          <a:ea typeface="+mn-ea"/>
                          <a:cs typeface="+mn-cs"/>
                        </a:rPr>
                        <a:t>0</a:t>
                      </a:r>
                    </a:p>
                  </a:txBody>
                  <a:tcPr marL="7144" marR="7144" marT="7144" marB="0" anchor="b"/>
                </a:tc>
                <a:extLst>
                  <a:ext uri="{0D108BD9-81ED-4DB2-BD59-A6C34878D82A}">
                    <a16:rowId xmlns:a16="http://schemas.microsoft.com/office/drawing/2014/main" val="3236890172"/>
                  </a:ext>
                </a:extLst>
              </a:tr>
            </a:tbl>
          </a:graphicData>
        </a:graphic>
      </p:graphicFrame>
      <p:sp>
        <p:nvSpPr>
          <p:cNvPr id="6" name="TextBox 5">
            <a:extLst>
              <a:ext uri="{FF2B5EF4-FFF2-40B4-BE49-F238E27FC236}">
                <a16:creationId xmlns:a16="http://schemas.microsoft.com/office/drawing/2014/main" id="{D1AC6296-DAC0-4EF7-A777-272DDD2139A9}"/>
              </a:ext>
            </a:extLst>
          </p:cNvPr>
          <p:cNvSpPr txBox="1"/>
          <p:nvPr/>
        </p:nvSpPr>
        <p:spPr>
          <a:xfrm>
            <a:off x="628650" y="2165809"/>
            <a:ext cx="5919823" cy="484748"/>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r>
              <a:rPr lang="en-US" sz="1350" dirty="0"/>
              <a:t>Assume that we randomly initialize weights as 2 (Weight) and</a:t>
            </a:r>
            <a:r>
              <a:rPr lang="en-SG" sz="1350" dirty="0">
                <a:cs typeface="Calibri Light"/>
              </a:rPr>
              <a:t> -0.7026</a:t>
            </a:r>
            <a:r>
              <a:rPr lang="en-US" sz="1350" dirty="0"/>
              <a:t> (Height)</a:t>
            </a:r>
          </a:p>
          <a:p>
            <a:r>
              <a:rPr lang="en-US" sz="1350" dirty="0">
                <a:cs typeface="Calibri"/>
              </a:rPr>
              <a:t>Learning rate = 0.2/m = 0.2/7</a:t>
            </a:r>
          </a:p>
        </p:txBody>
      </p:sp>
      <p:sp>
        <p:nvSpPr>
          <p:cNvPr id="9" name="Arrow: Curved Up 8">
            <a:extLst>
              <a:ext uri="{FF2B5EF4-FFF2-40B4-BE49-F238E27FC236}">
                <a16:creationId xmlns:a16="http://schemas.microsoft.com/office/drawing/2014/main" id="{C73E498A-758D-4FDF-9F68-8DAEB2E11126}"/>
              </a:ext>
            </a:extLst>
          </p:cNvPr>
          <p:cNvSpPr/>
          <p:nvPr/>
        </p:nvSpPr>
        <p:spPr>
          <a:xfrm>
            <a:off x="3030876" y="5062285"/>
            <a:ext cx="976045" cy="349321"/>
          </a:xfrm>
          <a:prstGeom prst="curved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G">
              <a:solidFill>
                <a:schemeClr val="tx1"/>
              </a:solidFill>
            </a:endParaRPr>
          </a:p>
        </p:txBody>
      </p:sp>
      <p:sp>
        <p:nvSpPr>
          <p:cNvPr id="10" name="TextBox 9">
            <a:extLst>
              <a:ext uri="{FF2B5EF4-FFF2-40B4-BE49-F238E27FC236}">
                <a16:creationId xmlns:a16="http://schemas.microsoft.com/office/drawing/2014/main" id="{46B6F7ED-E77D-4EDC-8F5F-E849730EE277}"/>
              </a:ext>
            </a:extLst>
          </p:cNvPr>
          <p:cNvSpPr txBox="1"/>
          <p:nvPr/>
        </p:nvSpPr>
        <p:spPr>
          <a:xfrm>
            <a:off x="2763748" y="5547033"/>
            <a:ext cx="2938409" cy="369332"/>
          </a:xfrm>
          <a:prstGeom prst="rect">
            <a:avLst/>
          </a:prstGeom>
          <a:noFill/>
        </p:spPr>
        <p:txBody>
          <a:bodyPr wrap="square" rtlCol="0">
            <a:spAutoFit/>
          </a:bodyPr>
          <a:lstStyle/>
          <a:p>
            <a:r>
              <a:rPr lang="en-US" dirty="0"/>
              <a:t>&gt; 0.5 will be predicting 1</a:t>
            </a:r>
            <a:endParaRPr lang="en-SG" dirty="0"/>
          </a:p>
        </p:txBody>
      </p:sp>
      <p:sp>
        <p:nvSpPr>
          <p:cNvPr id="11" name="Right Brace 10">
            <a:extLst>
              <a:ext uri="{FF2B5EF4-FFF2-40B4-BE49-F238E27FC236}">
                <a16:creationId xmlns:a16="http://schemas.microsoft.com/office/drawing/2014/main" id="{AC8DEBF1-5EAB-4DFE-8675-7BCC9D798168}"/>
              </a:ext>
            </a:extLst>
          </p:cNvPr>
          <p:cNvSpPr/>
          <p:nvPr/>
        </p:nvSpPr>
        <p:spPr>
          <a:xfrm>
            <a:off x="5243412" y="3919285"/>
            <a:ext cx="2652277" cy="1142999"/>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en-US" dirty="0"/>
              <a:t>Wrong</a:t>
            </a:r>
            <a:endParaRPr lang="en-SG" dirty="0"/>
          </a:p>
        </p:txBody>
      </p:sp>
    </p:spTree>
    <p:extLst>
      <p:ext uri="{BB962C8B-B14F-4D97-AF65-F5344CB8AC3E}">
        <p14:creationId xmlns:p14="http://schemas.microsoft.com/office/powerpoint/2010/main" val="169718906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CAFC3D-F106-495C-A9AF-1C1232D9BAAB}"/>
              </a:ext>
            </a:extLst>
          </p:cNvPr>
          <p:cNvSpPr>
            <a:spLocks noGrp="1"/>
          </p:cNvSpPr>
          <p:nvPr>
            <p:ph type="title"/>
          </p:nvPr>
        </p:nvSpPr>
        <p:spPr/>
        <p:txBody>
          <a:bodyPr>
            <a:normAutofit/>
          </a:bodyPr>
          <a:lstStyle/>
          <a:p>
            <a:r>
              <a:rPr lang="en-SG" b="1" dirty="0">
                <a:latin typeface="+mn-lt"/>
                <a:cs typeface="Calibri Light"/>
              </a:rPr>
              <a:t>Gradient descent</a:t>
            </a:r>
            <a:r>
              <a:rPr lang="en-SG" sz="2250" b="1" dirty="0">
                <a:latin typeface="+mn-lt"/>
                <a:cs typeface="Calibri Light"/>
              </a:rPr>
              <a:t> </a:t>
            </a:r>
            <a:r>
              <a:rPr lang="en-SG" sz="2250" dirty="0">
                <a:latin typeface="+mn-lt"/>
                <a:cs typeface="Calibri Light"/>
              </a:rPr>
              <a:t>(Assume no bias)</a:t>
            </a:r>
            <a:br>
              <a:rPr lang="en-SG" sz="2250" dirty="0">
                <a:latin typeface="+mn-lt"/>
                <a:cs typeface="Calibri Light"/>
              </a:rPr>
            </a:br>
            <a:r>
              <a:rPr lang="en-SG" sz="2250" dirty="0">
                <a:latin typeface="+mn-lt"/>
                <a:cs typeface="Calibri Light"/>
              </a:rPr>
              <a:t>Ideal Coefficient --&gt; 1.0741 (Weight) -0.7026 (Height)</a:t>
            </a:r>
          </a:p>
        </p:txBody>
      </p:sp>
      <p:graphicFrame>
        <p:nvGraphicFramePr>
          <p:cNvPr id="5" name="Table 4">
            <a:extLst>
              <a:ext uri="{FF2B5EF4-FFF2-40B4-BE49-F238E27FC236}">
                <a16:creationId xmlns:a16="http://schemas.microsoft.com/office/drawing/2014/main" id="{967B1882-1B2A-4B37-98F9-9CA5553AE958}"/>
              </a:ext>
            </a:extLst>
          </p:cNvPr>
          <p:cNvGraphicFramePr>
            <a:graphicFrameLocks noGrp="1"/>
          </p:cNvGraphicFramePr>
          <p:nvPr/>
        </p:nvGraphicFramePr>
        <p:xfrm>
          <a:off x="628650" y="2650557"/>
          <a:ext cx="4614762" cy="2411728"/>
        </p:xfrm>
        <a:graphic>
          <a:graphicData uri="http://schemas.openxmlformats.org/drawingml/2006/table">
            <a:tbl>
              <a:tblPr firstRow="1" bandRow="1">
                <a:tableStyleId>{5C22544A-7EE6-4342-B048-85BDC9FD1C3A}</a:tableStyleId>
              </a:tblPr>
              <a:tblGrid>
                <a:gridCol w="630467">
                  <a:extLst>
                    <a:ext uri="{9D8B030D-6E8A-4147-A177-3AD203B41FA5}">
                      <a16:colId xmlns:a16="http://schemas.microsoft.com/office/drawing/2014/main" val="305825279"/>
                    </a:ext>
                  </a:extLst>
                </a:gridCol>
                <a:gridCol w="581951">
                  <a:extLst>
                    <a:ext uri="{9D8B030D-6E8A-4147-A177-3AD203B41FA5}">
                      <a16:colId xmlns:a16="http://schemas.microsoft.com/office/drawing/2014/main" val="3742589706"/>
                    </a:ext>
                  </a:extLst>
                </a:gridCol>
                <a:gridCol w="850586">
                  <a:extLst>
                    <a:ext uri="{9D8B030D-6E8A-4147-A177-3AD203B41FA5}">
                      <a16:colId xmlns:a16="http://schemas.microsoft.com/office/drawing/2014/main" val="4225665586"/>
                    </a:ext>
                  </a:extLst>
                </a:gridCol>
                <a:gridCol w="850586">
                  <a:extLst>
                    <a:ext uri="{9D8B030D-6E8A-4147-A177-3AD203B41FA5}">
                      <a16:colId xmlns:a16="http://schemas.microsoft.com/office/drawing/2014/main" val="1797016640"/>
                    </a:ext>
                  </a:extLst>
                </a:gridCol>
                <a:gridCol w="850586">
                  <a:extLst>
                    <a:ext uri="{9D8B030D-6E8A-4147-A177-3AD203B41FA5}">
                      <a16:colId xmlns:a16="http://schemas.microsoft.com/office/drawing/2014/main" val="753009905"/>
                    </a:ext>
                  </a:extLst>
                </a:gridCol>
                <a:gridCol w="850586">
                  <a:extLst>
                    <a:ext uri="{9D8B030D-6E8A-4147-A177-3AD203B41FA5}">
                      <a16:colId xmlns:a16="http://schemas.microsoft.com/office/drawing/2014/main" val="1914274779"/>
                    </a:ext>
                  </a:extLst>
                </a:gridCol>
              </a:tblGrid>
              <a:tr h="301466">
                <a:tc>
                  <a:txBody>
                    <a:bodyPr/>
                    <a:lstStyle/>
                    <a:p>
                      <a:r>
                        <a:rPr lang="en-SG" sz="1000" dirty="0"/>
                        <a:t>Weight</a:t>
                      </a:r>
                    </a:p>
                  </a:txBody>
                  <a:tcPr marL="68580" marR="68580" marT="34290" marB="34290"/>
                </a:tc>
                <a:tc>
                  <a:txBody>
                    <a:bodyPr/>
                    <a:lstStyle/>
                    <a:p>
                      <a:r>
                        <a:rPr lang="en-SG" sz="1000" dirty="0"/>
                        <a:t>Height</a:t>
                      </a:r>
                    </a:p>
                  </a:txBody>
                  <a:tcPr marL="68580" marR="68580" marT="34290" marB="34290"/>
                </a:tc>
                <a:tc>
                  <a:txBody>
                    <a:bodyPr/>
                    <a:lstStyle/>
                    <a:p>
                      <a:r>
                        <a:rPr lang="en-SG" sz="1000" dirty="0"/>
                        <a:t>R</a:t>
                      </a:r>
                    </a:p>
                  </a:txBody>
                  <a:tcPr marL="68580" marR="68580" marT="34290" marB="34290"/>
                </a:tc>
                <a:tc>
                  <a:txBody>
                    <a:bodyPr/>
                    <a:lstStyle/>
                    <a:p>
                      <a:r>
                        <a:rPr lang="en-SG" sz="1000" dirty="0"/>
                        <a:t>Sigmoid</a:t>
                      </a:r>
                    </a:p>
                  </a:txBody>
                  <a:tcPr marL="68580" marR="68580" marT="34290" marB="34290"/>
                </a:tc>
                <a:tc>
                  <a:txBody>
                    <a:bodyPr/>
                    <a:lstStyle/>
                    <a:p>
                      <a:r>
                        <a:rPr lang="en-SG" sz="1000" dirty="0"/>
                        <a:t>Y </a:t>
                      </a:r>
                      <a:r>
                        <a:rPr lang="en-SG" sz="1000" dirty="0" err="1"/>
                        <a:t>Pred</a:t>
                      </a:r>
                      <a:endParaRPr lang="en-SG" sz="1000" dirty="0"/>
                    </a:p>
                  </a:txBody>
                  <a:tcPr marL="68580" marR="68580" marT="34290" marB="34290"/>
                </a:tc>
                <a:tc>
                  <a:txBody>
                    <a:bodyPr/>
                    <a:lstStyle/>
                    <a:p>
                      <a:r>
                        <a:rPr lang="en-SG" sz="1000" dirty="0"/>
                        <a:t>Y True </a:t>
                      </a:r>
                    </a:p>
                  </a:txBody>
                  <a:tcPr marL="68580" marR="68580" marT="34290" marB="34290"/>
                </a:tc>
                <a:extLst>
                  <a:ext uri="{0D108BD9-81ED-4DB2-BD59-A6C34878D82A}">
                    <a16:rowId xmlns:a16="http://schemas.microsoft.com/office/drawing/2014/main" val="1759129770"/>
                  </a:ext>
                </a:extLst>
              </a:tr>
              <a:tr h="301466">
                <a:tc>
                  <a:txBody>
                    <a:bodyPr/>
                    <a:lstStyle/>
                    <a:p>
                      <a:pPr algn="l"/>
                      <a:r>
                        <a:rPr lang="en-SG" sz="1400" b="0" i="0" kern="1200" dirty="0">
                          <a:solidFill>
                            <a:schemeClr val="dk1"/>
                          </a:solidFill>
                          <a:effectLst/>
                          <a:latin typeface="+mn-lt"/>
                          <a:ea typeface="+mn-ea"/>
                          <a:cs typeface="+mn-cs"/>
                        </a:rPr>
                        <a:t>0.955</a:t>
                      </a:r>
                      <a:endParaRPr lang="en-SG" sz="1000" dirty="0"/>
                    </a:p>
                  </a:txBody>
                  <a:tcPr marL="68580" marR="68580" marT="34290" marB="34290"/>
                </a:tc>
                <a:tc>
                  <a:txBody>
                    <a:bodyPr/>
                    <a:lstStyle/>
                    <a:p>
                      <a:pPr algn="l"/>
                      <a:r>
                        <a:rPr lang="en-SG" sz="1400" b="0" i="0" kern="1200" dirty="0">
                          <a:solidFill>
                            <a:schemeClr val="dk1"/>
                          </a:solidFill>
                          <a:effectLst/>
                          <a:latin typeface="+mn-lt"/>
                          <a:ea typeface="+mn-ea"/>
                          <a:cs typeface="+mn-cs"/>
                        </a:rPr>
                        <a:t>1.</a:t>
                      </a:r>
                      <a:endParaRPr lang="en-SG" sz="1000" dirty="0"/>
                    </a:p>
                  </a:txBody>
                  <a:tcPr marL="68580" marR="68580" marT="34290" marB="34290"/>
                </a:tc>
                <a:tc>
                  <a:txBody>
                    <a:bodyPr/>
                    <a:lstStyle/>
                    <a:p>
                      <a:pPr algn="l" fontAlgn="b"/>
                      <a:r>
                        <a:rPr lang="en-SG" sz="1400" b="0" i="0" kern="1200" dirty="0">
                          <a:solidFill>
                            <a:schemeClr val="dk1"/>
                          </a:solidFill>
                          <a:effectLst/>
                          <a:latin typeface="+mn-lt"/>
                          <a:ea typeface="+mn-ea"/>
                          <a:cs typeface="+mn-cs"/>
                        </a:rPr>
                        <a:t>1.2074</a:t>
                      </a:r>
                    </a:p>
                  </a:txBody>
                  <a:tcPr marL="7144" marR="7144" marT="7144" marB="0" anchor="b"/>
                </a:tc>
                <a:tc>
                  <a:txBody>
                    <a:bodyPr/>
                    <a:lstStyle/>
                    <a:p>
                      <a:pPr algn="l" fontAlgn="b"/>
                      <a:r>
                        <a:rPr lang="en-SG" sz="1400" b="0" i="0" kern="1200" dirty="0">
                          <a:solidFill>
                            <a:schemeClr val="dk1"/>
                          </a:solidFill>
                          <a:effectLst/>
                          <a:latin typeface="+mn-lt"/>
                          <a:ea typeface="+mn-ea"/>
                          <a:cs typeface="+mn-cs"/>
                        </a:rPr>
                        <a:t>0.769839</a:t>
                      </a:r>
                    </a:p>
                  </a:txBody>
                  <a:tcPr marL="7144" marR="7144" marT="7144" marB="0" anchor="b"/>
                </a:tc>
                <a:tc>
                  <a:txBody>
                    <a:bodyPr/>
                    <a:lstStyle/>
                    <a:p>
                      <a:pPr algn="l" fontAlgn="b"/>
                      <a:r>
                        <a:rPr lang="en-SG" sz="1400" b="0" i="0" kern="1200" dirty="0">
                          <a:solidFill>
                            <a:schemeClr val="dk1"/>
                          </a:solidFill>
                          <a:effectLst/>
                          <a:latin typeface="+mn-lt"/>
                          <a:ea typeface="+mn-ea"/>
                          <a:cs typeface="+mn-cs"/>
                        </a:rPr>
                        <a:t>1</a:t>
                      </a:r>
                    </a:p>
                  </a:txBody>
                  <a:tcPr marL="7144" marR="7144" marT="7144" marB="0" anchor="b"/>
                </a:tc>
                <a:tc>
                  <a:txBody>
                    <a:bodyPr/>
                    <a:lstStyle/>
                    <a:p>
                      <a:pPr algn="l" fontAlgn="b"/>
                      <a:r>
                        <a:rPr lang="en-SG" sz="1400" b="0" i="0" kern="1200" dirty="0">
                          <a:solidFill>
                            <a:schemeClr val="dk1"/>
                          </a:solidFill>
                          <a:effectLst/>
                          <a:latin typeface="+mn-lt"/>
                          <a:ea typeface="+mn-ea"/>
                          <a:cs typeface="+mn-cs"/>
                        </a:rPr>
                        <a:t>1</a:t>
                      </a:r>
                    </a:p>
                  </a:txBody>
                  <a:tcPr marL="7144" marR="7144" marT="7144" marB="0" anchor="b"/>
                </a:tc>
                <a:extLst>
                  <a:ext uri="{0D108BD9-81ED-4DB2-BD59-A6C34878D82A}">
                    <a16:rowId xmlns:a16="http://schemas.microsoft.com/office/drawing/2014/main" val="1648757493"/>
                  </a:ext>
                </a:extLst>
              </a:tr>
              <a:tr h="301466">
                <a:tc>
                  <a:txBody>
                    <a:bodyPr/>
                    <a:lstStyle/>
                    <a:p>
                      <a:pPr algn="l"/>
                      <a:r>
                        <a:rPr lang="en-SG" sz="1400" b="0" i="0" kern="1200" dirty="0">
                          <a:solidFill>
                            <a:schemeClr val="dk1"/>
                          </a:solidFill>
                          <a:effectLst/>
                          <a:latin typeface="+mn-lt"/>
                          <a:ea typeface="+mn-ea"/>
                          <a:cs typeface="+mn-cs"/>
                        </a:rPr>
                        <a:t>0.818</a:t>
                      </a:r>
                      <a:endParaRPr lang="en-SG" sz="1000" dirty="0"/>
                    </a:p>
                  </a:txBody>
                  <a:tcPr marL="68580" marR="68580" marT="34290" marB="34290"/>
                </a:tc>
                <a:tc>
                  <a:txBody>
                    <a:bodyPr/>
                    <a:lstStyle/>
                    <a:p>
                      <a:pPr algn="l"/>
                      <a:r>
                        <a:rPr lang="en-SG" sz="1400" b="0" i="0" kern="1200" dirty="0">
                          <a:solidFill>
                            <a:schemeClr val="dk1"/>
                          </a:solidFill>
                          <a:effectLst/>
                          <a:latin typeface="+mn-lt"/>
                          <a:ea typeface="+mn-ea"/>
                          <a:cs typeface="+mn-cs"/>
                        </a:rPr>
                        <a:t>0.888</a:t>
                      </a:r>
                      <a:endParaRPr lang="en-SG" sz="1000" dirty="0"/>
                    </a:p>
                  </a:txBody>
                  <a:tcPr marL="68580" marR="68580" marT="34290" marB="34290"/>
                </a:tc>
                <a:tc>
                  <a:txBody>
                    <a:bodyPr/>
                    <a:lstStyle/>
                    <a:p>
                      <a:pPr algn="l" fontAlgn="b"/>
                      <a:r>
                        <a:rPr lang="en-SG" sz="1400" b="0" i="0" kern="1200" dirty="0">
                          <a:solidFill>
                            <a:schemeClr val="dk1"/>
                          </a:solidFill>
                          <a:effectLst/>
                          <a:latin typeface="+mn-lt"/>
                          <a:ea typeface="+mn-ea"/>
                          <a:cs typeface="+mn-cs"/>
                        </a:rPr>
                        <a:t>1.012091</a:t>
                      </a:r>
                    </a:p>
                  </a:txBody>
                  <a:tcPr marL="7144" marR="7144" marT="7144" marB="0" anchor="b"/>
                </a:tc>
                <a:tc>
                  <a:txBody>
                    <a:bodyPr/>
                    <a:lstStyle/>
                    <a:p>
                      <a:pPr algn="l" fontAlgn="b"/>
                      <a:r>
                        <a:rPr lang="en-SG" sz="1400" b="0" i="0" kern="1200" dirty="0">
                          <a:solidFill>
                            <a:schemeClr val="dk1"/>
                          </a:solidFill>
                          <a:effectLst/>
                          <a:latin typeface="+mn-lt"/>
                          <a:ea typeface="+mn-ea"/>
                          <a:cs typeface="+mn-cs"/>
                        </a:rPr>
                        <a:t>0.733429</a:t>
                      </a:r>
                    </a:p>
                  </a:txBody>
                  <a:tcPr marL="7144" marR="7144" marT="7144" marB="0" anchor="b"/>
                </a:tc>
                <a:tc>
                  <a:txBody>
                    <a:bodyPr/>
                    <a:lstStyle/>
                    <a:p>
                      <a:pPr algn="l" fontAlgn="b"/>
                      <a:r>
                        <a:rPr lang="en-SG" sz="1400" b="0" i="0" kern="1200" dirty="0">
                          <a:solidFill>
                            <a:schemeClr val="dk1"/>
                          </a:solidFill>
                          <a:effectLst/>
                          <a:latin typeface="+mn-lt"/>
                          <a:ea typeface="+mn-ea"/>
                          <a:cs typeface="+mn-cs"/>
                        </a:rPr>
                        <a:t>1</a:t>
                      </a:r>
                    </a:p>
                  </a:txBody>
                  <a:tcPr marL="7144" marR="7144" marT="7144" marB="0" anchor="b"/>
                </a:tc>
                <a:tc>
                  <a:txBody>
                    <a:bodyPr/>
                    <a:lstStyle/>
                    <a:p>
                      <a:pPr algn="l" fontAlgn="b"/>
                      <a:r>
                        <a:rPr lang="en-SG" sz="1400" b="0" i="0" kern="1200" dirty="0">
                          <a:solidFill>
                            <a:schemeClr val="dk1"/>
                          </a:solidFill>
                          <a:effectLst/>
                          <a:latin typeface="+mn-lt"/>
                          <a:ea typeface="+mn-ea"/>
                          <a:cs typeface="+mn-cs"/>
                        </a:rPr>
                        <a:t>1</a:t>
                      </a:r>
                    </a:p>
                  </a:txBody>
                  <a:tcPr marL="7144" marR="7144" marT="7144" marB="0" anchor="b"/>
                </a:tc>
                <a:extLst>
                  <a:ext uri="{0D108BD9-81ED-4DB2-BD59-A6C34878D82A}">
                    <a16:rowId xmlns:a16="http://schemas.microsoft.com/office/drawing/2014/main" val="3864791108"/>
                  </a:ext>
                </a:extLst>
              </a:tr>
              <a:tr h="301466">
                <a:tc>
                  <a:txBody>
                    <a:bodyPr/>
                    <a:lstStyle/>
                    <a:p>
                      <a:pPr algn="l"/>
                      <a:r>
                        <a:rPr lang="en-SG" sz="1400" b="0" i="0" kern="1200" dirty="0">
                          <a:solidFill>
                            <a:schemeClr val="dk1"/>
                          </a:solidFill>
                          <a:effectLst/>
                          <a:latin typeface="+mn-lt"/>
                          <a:ea typeface="+mn-ea"/>
                          <a:cs typeface="+mn-cs"/>
                        </a:rPr>
                        <a:t>0.727</a:t>
                      </a:r>
                      <a:endParaRPr lang="en-SG" sz="1000" dirty="0"/>
                    </a:p>
                  </a:txBody>
                  <a:tcPr marL="68580" marR="68580" marT="34290" marB="34290"/>
                </a:tc>
                <a:tc>
                  <a:txBody>
                    <a:bodyPr/>
                    <a:lstStyle/>
                    <a:p>
                      <a:pPr algn="l"/>
                      <a:r>
                        <a:rPr lang="en-SG" sz="1400" b="0" i="0" kern="1200" dirty="0">
                          <a:solidFill>
                            <a:schemeClr val="dk1"/>
                          </a:solidFill>
                          <a:effectLst/>
                          <a:latin typeface="+mn-lt"/>
                          <a:ea typeface="+mn-ea"/>
                          <a:cs typeface="+mn-cs"/>
                        </a:rPr>
                        <a:t>0.833</a:t>
                      </a:r>
                      <a:endParaRPr lang="en-SG" sz="1000" dirty="0"/>
                    </a:p>
                  </a:txBody>
                  <a:tcPr marL="68580" marR="68580" marT="34290" marB="34290"/>
                </a:tc>
                <a:tc>
                  <a:txBody>
                    <a:bodyPr/>
                    <a:lstStyle/>
                    <a:p>
                      <a:pPr algn="l" fontAlgn="b"/>
                      <a:r>
                        <a:rPr lang="en-SG" sz="1400" b="0" i="0" kern="1200" dirty="0">
                          <a:solidFill>
                            <a:schemeClr val="dk1"/>
                          </a:solidFill>
                          <a:effectLst/>
                          <a:latin typeface="+mn-lt"/>
                          <a:ea typeface="+mn-ea"/>
                          <a:cs typeface="+mn-cs"/>
                        </a:rPr>
                        <a:t>0.868734</a:t>
                      </a:r>
                    </a:p>
                  </a:txBody>
                  <a:tcPr marL="7144" marR="7144" marT="7144" marB="0" anchor="b"/>
                </a:tc>
                <a:tc>
                  <a:txBody>
                    <a:bodyPr/>
                    <a:lstStyle/>
                    <a:p>
                      <a:pPr algn="l" fontAlgn="b"/>
                      <a:r>
                        <a:rPr lang="en-SG" sz="1400" b="0" i="0" kern="1200" dirty="0">
                          <a:solidFill>
                            <a:schemeClr val="dk1"/>
                          </a:solidFill>
                          <a:effectLst/>
                          <a:latin typeface="+mn-lt"/>
                          <a:ea typeface="+mn-ea"/>
                          <a:cs typeface="+mn-cs"/>
                        </a:rPr>
                        <a:t>0.704482</a:t>
                      </a:r>
                    </a:p>
                  </a:txBody>
                  <a:tcPr marL="7144" marR="7144" marT="7144" marB="0" anchor="b"/>
                </a:tc>
                <a:tc>
                  <a:txBody>
                    <a:bodyPr/>
                    <a:lstStyle/>
                    <a:p>
                      <a:pPr algn="l" fontAlgn="b"/>
                      <a:r>
                        <a:rPr lang="en-SG" sz="1400" b="0" i="0" kern="1200" dirty="0">
                          <a:solidFill>
                            <a:schemeClr val="dk1"/>
                          </a:solidFill>
                          <a:effectLst/>
                          <a:latin typeface="+mn-lt"/>
                          <a:ea typeface="+mn-ea"/>
                          <a:cs typeface="+mn-cs"/>
                        </a:rPr>
                        <a:t>1</a:t>
                      </a:r>
                    </a:p>
                  </a:txBody>
                  <a:tcPr marL="7144" marR="7144" marT="7144" marB="0" anchor="b"/>
                </a:tc>
                <a:tc>
                  <a:txBody>
                    <a:bodyPr/>
                    <a:lstStyle/>
                    <a:p>
                      <a:pPr algn="l" fontAlgn="b"/>
                      <a:r>
                        <a:rPr lang="en-SG" sz="1400" b="0" i="0" kern="1200" dirty="0">
                          <a:solidFill>
                            <a:schemeClr val="dk1"/>
                          </a:solidFill>
                          <a:effectLst/>
                          <a:latin typeface="+mn-lt"/>
                          <a:ea typeface="+mn-ea"/>
                          <a:cs typeface="+mn-cs"/>
                        </a:rPr>
                        <a:t>1</a:t>
                      </a:r>
                    </a:p>
                  </a:txBody>
                  <a:tcPr marL="7144" marR="7144" marT="7144" marB="0" anchor="b"/>
                </a:tc>
                <a:extLst>
                  <a:ext uri="{0D108BD9-81ED-4DB2-BD59-A6C34878D82A}">
                    <a16:rowId xmlns:a16="http://schemas.microsoft.com/office/drawing/2014/main" val="4025156049"/>
                  </a:ext>
                </a:extLst>
              </a:tr>
              <a:tr h="301466">
                <a:tc>
                  <a:txBody>
                    <a:bodyPr/>
                    <a:lstStyle/>
                    <a:p>
                      <a:pPr algn="l"/>
                      <a:r>
                        <a:rPr lang="en-SG" sz="1000" dirty="0"/>
                        <a:t>0</a:t>
                      </a:r>
                    </a:p>
                  </a:txBody>
                  <a:tcPr marL="68580" marR="68580" marT="34290" marB="34290"/>
                </a:tc>
                <a:tc>
                  <a:txBody>
                    <a:bodyPr/>
                    <a:lstStyle/>
                    <a:p>
                      <a:pPr algn="l"/>
                      <a:r>
                        <a:rPr lang="en-SG" sz="1400" b="0" i="0" kern="1200" dirty="0">
                          <a:solidFill>
                            <a:schemeClr val="dk1"/>
                          </a:solidFill>
                          <a:effectLst/>
                          <a:latin typeface="+mn-lt"/>
                          <a:ea typeface="+mn-ea"/>
                          <a:cs typeface="+mn-cs"/>
                        </a:rPr>
                        <a:t>0. </a:t>
                      </a:r>
                      <a:endParaRPr lang="en-SG" sz="1000" dirty="0"/>
                    </a:p>
                  </a:txBody>
                  <a:tcPr marL="68580" marR="68580" marT="34290" marB="34290"/>
                </a:tc>
                <a:tc>
                  <a:txBody>
                    <a:bodyPr/>
                    <a:lstStyle/>
                    <a:p>
                      <a:pPr algn="l" fontAlgn="b"/>
                      <a:r>
                        <a:rPr lang="en-SG" sz="1400" b="0" i="0" kern="1200" dirty="0">
                          <a:solidFill>
                            <a:schemeClr val="dk1"/>
                          </a:solidFill>
                          <a:effectLst/>
                          <a:latin typeface="+mn-lt"/>
                          <a:ea typeface="+mn-ea"/>
                          <a:cs typeface="+mn-cs"/>
                        </a:rPr>
                        <a:t>0</a:t>
                      </a:r>
                    </a:p>
                  </a:txBody>
                  <a:tcPr marL="7144" marR="7144" marT="7144" marB="0" anchor="b"/>
                </a:tc>
                <a:tc>
                  <a:txBody>
                    <a:bodyPr/>
                    <a:lstStyle/>
                    <a:p>
                      <a:pPr algn="l" fontAlgn="b"/>
                      <a:r>
                        <a:rPr lang="en-SG" sz="1400" b="0" i="0" kern="1200" dirty="0">
                          <a:solidFill>
                            <a:schemeClr val="dk1"/>
                          </a:solidFill>
                          <a:effectLst/>
                          <a:latin typeface="+mn-lt"/>
                          <a:ea typeface="+mn-ea"/>
                          <a:cs typeface="+mn-cs"/>
                        </a:rPr>
                        <a:t>0.5</a:t>
                      </a:r>
                    </a:p>
                  </a:txBody>
                  <a:tcPr marL="7144" marR="7144" marT="7144" marB="0" anchor="b"/>
                </a:tc>
                <a:tc>
                  <a:txBody>
                    <a:bodyPr/>
                    <a:lstStyle/>
                    <a:p>
                      <a:pPr algn="l" fontAlgn="b"/>
                      <a:r>
                        <a:rPr lang="en-SG" sz="1400" b="0" i="0" kern="1200" dirty="0">
                          <a:solidFill>
                            <a:schemeClr val="dk1"/>
                          </a:solidFill>
                          <a:effectLst/>
                          <a:latin typeface="+mn-lt"/>
                          <a:ea typeface="+mn-ea"/>
                          <a:cs typeface="+mn-cs"/>
                        </a:rPr>
                        <a:t>1</a:t>
                      </a:r>
                    </a:p>
                  </a:txBody>
                  <a:tcPr marL="7144" marR="7144" marT="7144" marB="0" anchor="b"/>
                </a:tc>
                <a:tc>
                  <a:txBody>
                    <a:bodyPr/>
                    <a:lstStyle/>
                    <a:p>
                      <a:pPr algn="l" fontAlgn="b"/>
                      <a:r>
                        <a:rPr lang="en-SG" sz="1400" b="0" i="0" kern="1200" dirty="0">
                          <a:solidFill>
                            <a:schemeClr val="dk1"/>
                          </a:solidFill>
                          <a:effectLst/>
                          <a:latin typeface="+mn-lt"/>
                          <a:ea typeface="+mn-ea"/>
                          <a:cs typeface="+mn-cs"/>
                        </a:rPr>
                        <a:t>0</a:t>
                      </a:r>
                    </a:p>
                  </a:txBody>
                  <a:tcPr marL="7144" marR="7144" marT="7144" marB="0" anchor="b"/>
                </a:tc>
                <a:extLst>
                  <a:ext uri="{0D108BD9-81ED-4DB2-BD59-A6C34878D82A}">
                    <a16:rowId xmlns:a16="http://schemas.microsoft.com/office/drawing/2014/main" val="4130892296"/>
                  </a:ext>
                </a:extLst>
              </a:tr>
              <a:tr h="301466">
                <a:tc>
                  <a:txBody>
                    <a:bodyPr/>
                    <a:lstStyle/>
                    <a:p>
                      <a:pPr algn="l"/>
                      <a:r>
                        <a:rPr lang="en-SG" sz="1400" b="0" i="0" kern="1200" dirty="0">
                          <a:solidFill>
                            <a:schemeClr val="dk1"/>
                          </a:solidFill>
                          <a:effectLst/>
                          <a:latin typeface="+mn-lt"/>
                          <a:ea typeface="+mn-ea"/>
                          <a:cs typeface="+mn-cs"/>
                        </a:rPr>
                        <a:t>0.364</a:t>
                      </a:r>
                      <a:endParaRPr lang="en-SG" sz="1000" dirty="0"/>
                    </a:p>
                  </a:txBody>
                  <a:tcPr marL="68580" marR="68580" marT="34290" marB="34290"/>
                </a:tc>
                <a:tc>
                  <a:txBody>
                    <a:bodyPr/>
                    <a:lstStyle/>
                    <a:p>
                      <a:pPr algn="l"/>
                      <a:r>
                        <a:rPr lang="en-SG" sz="1400" b="0" i="0" kern="1200" dirty="0">
                          <a:solidFill>
                            <a:schemeClr val="dk1"/>
                          </a:solidFill>
                          <a:effectLst/>
                          <a:latin typeface="+mn-lt"/>
                          <a:ea typeface="+mn-ea"/>
                          <a:cs typeface="+mn-cs"/>
                        </a:rPr>
                        <a:t>0.611</a:t>
                      </a:r>
                      <a:endParaRPr lang="en-SG" sz="1000" dirty="0"/>
                    </a:p>
                  </a:txBody>
                  <a:tcPr marL="68580" marR="68580" marT="34290" marB="34290"/>
                </a:tc>
                <a:tc>
                  <a:txBody>
                    <a:bodyPr/>
                    <a:lstStyle/>
                    <a:p>
                      <a:pPr algn="l" fontAlgn="b"/>
                      <a:r>
                        <a:rPr lang="en-SG" sz="1400" b="0" i="0" kern="1200" dirty="0">
                          <a:solidFill>
                            <a:schemeClr val="dk1"/>
                          </a:solidFill>
                          <a:effectLst/>
                          <a:latin typeface="+mn-lt"/>
                          <a:ea typeface="+mn-ea"/>
                          <a:cs typeface="+mn-cs"/>
                        </a:rPr>
                        <a:t>0.298711</a:t>
                      </a:r>
                    </a:p>
                  </a:txBody>
                  <a:tcPr marL="7144" marR="7144" marT="7144" marB="0" anchor="b"/>
                </a:tc>
                <a:tc>
                  <a:txBody>
                    <a:bodyPr/>
                    <a:lstStyle/>
                    <a:p>
                      <a:pPr algn="l" fontAlgn="b"/>
                      <a:r>
                        <a:rPr lang="en-SG" sz="1400" b="0" i="0" kern="1200" dirty="0">
                          <a:solidFill>
                            <a:schemeClr val="dk1"/>
                          </a:solidFill>
                          <a:effectLst/>
                          <a:latin typeface="+mn-lt"/>
                          <a:ea typeface="+mn-ea"/>
                          <a:cs typeface="+mn-cs"/>
                        </a:rPr>
                        <a:t>0.574127</a:t>
                      </a:r>
                    </a:p>
                  </a:txBody>
                  <a:tcPr marL="7144" marR="7144" marT="7144" marB="0" anchor="b"/>
                </a:tc>
                <a:tc>
                  <a:txBody>
                    <a:bodyPr/>
                    <a:lstStyle/>
                    <a:p>
                      <a:pPr algn="l" fontAlgn="b"/>
                      <a:r>
                        <a:rPr lang="en-SG" sz="1400" b="0" i="0" kern="1200" dirty="0">
                          <a:solidFill>
                            <a:schemeClr val="dk1"/>
                          </a:solidFill>
                          <a:effectLst/>
                          <a:latin typeface="+mn-lt"/>
                          <a:ea typeface="+mn-ea"/>
                          <a:cs typeface="+mn-cs"/>
                        </a:rPr>
                        <a:t>1</a:t>
                      </a:r>
                    </a:p>
                  </a:txBody>
                  <a:tcPr marL="7144" marR="7144" marT="7144" marB="0" anchor="b"/>
                </a:tc>
                <a:tc>
                  <a:txBody>
                    <a:bodyPr/>
                    <a:lstStyle/>
                    <a:p>
                      <a:pPr algn="l" fontAlgn="b"/>
                      <a:r>
                        <a:rPr lang="en-SG" sz="1400" b="0" i="0" kern="1200" dirty="0">
                          <a:solidFill>
                            <a:schemeClr val="dk1"/>
                          </a:solidFill>
                          <a:effectLst/>
                          <a:latin typeface="+mn-lt"/>
                          <a:ea typeface="+mn-ea"/>
                          <a:cs typeface="+mn-cs"/>
                        </a:rPr>
                        <a:t>0</a:t>
                      </a:r>
                    </a:p>
                  </a:txBody>
                  <a:tcPr marL="7144" marR="7144" marT="7144" marB="0" anchor="b"/>
                </a:tc>
                <a:extLst>
                  <a:ext uri="{0D108BD9-81ED-4DB2-BD59-A6C34878D82A}">
                    <a16:rowId xmlns:a16="http://schemas.microsoft.com/office/drawing/2014/main" val="1491861930"/>
                  </a:ext>
                </a:extLst>
              </a:tr>
              <a:tr h="301466">
                <a:tc>
                  <a:txBody>
                    <a:bodyPr/>
                    <a:lstStyle/>
                    <a:p>
                      <a:pPr algn="l"/>
                      <a:r>
                        <a:rPr lang="en-SG" sz="1400" b="0" i="0" kern="1200" dirty="0">
                          <a:solidFill>
                            <a:schemeClr val="dk1"/>
                          </a:solidFill>
                          <a:effectLst/>
                          <a:latin typeface="+mn-lt"/>
                          <a:ea typeface="+mn-ea"/>
                          <a:cs typeface="+mn-cs"/>
                        </a:rPr>
                        <a:t>1</a:t>
                      </a:r>
                      <a:endParaRPr lang="en-SG" sz="1000" dirty="0"/>
                    </a:p>
                  </a:txBody>
                  <a:tcPr marL="68580" marR="68580" marT="34290" marB="34290"/>
                </a:tc>
                <a:tc>
                  <a:txBody>
                    <a:bodyPr/>
                    <a:lstStyle/>
                    <a:p>
                      <a:pPr algn="l"/>
                      <a:r>
                        <a:rPr lang="en-SG" sz="1400" b="0" i="0" kern="1200" dirty="0">
                          <a:solidFill>
                            <a:schemeClr val="dk1"/>
                          </a:solidFill>
                          <a:effectLst/>
                          <a:latin typeface="+mn-lt"/>
                          <a:ea typeface="+mn-ea"/>
                          <a:cs typeface="+mn-cs"/>
                        </a:rPr>
                        <a:t>0.778</a:t>
                      </a:r>
                      <a:endParaRPr lang="en-SG" sz="1000" dirty="0"/>
                    </a:p>
                  </a:txBody>
                  <a:tcPr marL="68580" marR="68580" marT="34290" marB="34290"/>
                </a:tc>
                <a:tc>
                  <a:txBody>
                    <a:bodyPr/>
                    <a:lstStyle/>
                    <a:p>
                      <a:pPr algn="l" fontAlgn="b"/>
                      <a:r>
                        <a:rPr lang="en-SG" sz="1400" b="0" i="0" kern="1200" dirty="0">
                          <a:solidFill>
                            <a:schemeClr val="dk1"/>
                          </a:solidFill>
                          <a:effectLst/>
                          <a:latin typeface="+mn-lt"/>
                          <a:ea typeface="+mn-ea"/>
                          <a:cs typeface="+mn-cs"/>
                        </a:rPr>
                        <a:t>1.453377</a:t>
                      </a:r>
                    </a:p>
                  </a:txBody>
                  <a:tcPr marL="7144" marR="7144" marT="7144" marB="0" anchor="b"/>
                </a:tc>
                <a:tc>
                  <a:txBody>
                    <a:bodyPr/>
                    <a:lstStyle/>
                    <a:p>
                      <a:pPr algn="l" fontAlgn="b"/>
                      <a:r>
                        <a:rPr lang="en-SG" sz="1400" b="0" i="0" kern="1200" dirty="0">
                          <a:solidFill>
                            <a:schemeClr val="dk1"/>
                          </a:solidFill>
                          <a:effectLst/>
                          <a:latin typeface="+mn-lt"/>
                          <a:ea typeface="+mn-ea"/>
                          <a:cs typeface="+mn-cs"/>
                        </a:rPr>
                        <a:t>0.810518</a:t>
                      </a:r>
                    </a:p>
                  </a:txBody>
                  <a:tcPr marL="7144" marR="7144" marT="7144" marB="0" anchor="b"/>
                </a:tc>
                <a:tc>
                  <a:txBody>
                    <a:bodyPr/>
                    <a:lstStyle/>
                    <a:p>
                      <a:pPr algn="l" fontAlgn="b"/>
                      <a:r>
                        <a:rPr lang="en-SG" sz="1400" b="0" i="0" kern="1200" dirty="0">
                          <a:solidFill>
                            <a:schemeClr val="dk1"/>
                          </a:solidFill>
                          <a:effectLst/>
                          <a:latin typeface="+mn-lt"/>
                          <a:ea typeface="+mn-ea"/>
                          <a:cs typeface="+mn-cs"/>
                        </a:rPr>
                        <a:t>1</a:t>
                      </a:r>
                    </a:p>
                  </a:txBody>
                  <a:tcPr marL="7144" marR="7144" marT="7144" marB="0" anchor="b"/>
                </a:tc>
                <a:tc>
                  <a:txBody>
                    <a:bodyPr/>
                    <a:lstStyle/>
                    <a:p>
                      <a:pPr algn="l" fontAlgn="b"/>
                      <a:r>
                        <a:rPr lang="en-SG" sz="1400" b="0" i="0" kern="1200" dirty="0">
                          <a:solidFill>
                            <a:schemeClr val="dk1"/>
                          </a:solidFill>
                          <a:effectLst/>
                          <a:latin typeface="+mn-lt"/>
                          <a:ea typeface="+mn-ea"/>
                          <a:cs typeface="+mn-cs"/>
                        </a:rPr>
                        <a:t>0</a:t>
                      </a:r>
                    </a:p>
                  </a:txBody>
                  <a:tcPr marL="7144" marR="7144" marT="7144" marB="0" anchor="b"/>
                </a:tc>
                <a:extLst>
                  <a:ext uri="{0D108BD9-81ED-4DB2-BD59-A6C34878D82A}">
                    <a16:rowId xmlns:a16="http://schemas.microsoft.com/office/drawing/2014/main" val="403319589"/>
                  </a:ext>
                </a:extLst>
              </a:tr>
              <a:tr h="301466">
                <a:tc>
                  <a:txBody>
                    <a:bodyPr/>
                    <a:lstStyle/>
                    <a:p>
                      <a:pPr algn="l"/>
                      <a:r>
                        <a:rPr lang="en-SG" sz="1400" b="0" i="0" kern="1200" dirty="0">
                          <a:solidFill>
                            <a:schemeClr val="dk1"/>
                          </a:solidFill>
                          <a:effectLst/>
                          <a:latin typeface="+mn-lt"/>
                          <a:ea typeface="+mn-ea"/>
                          <a:cs typeface="+mn-cs"/>
                        </a:rPr>
                        <a:t>0.545</a:t>
                      </a:r>
                      <a:endParaRPr lang="en-SG" sz="1000" dirty="0"/>
                    </a:p>
                  </a:txBody>
                  <a:tcPr marL="68580" marR="68580" marT="34290" marB="34290"/>
                </a:tc>
                <a:tc>
                  <a:txBody>
                    <a:bodyPr/>
                    <a:lstStyle/>
                    <a:p>
                      <a:pPr algn="l"/>
                      <a:r>
                        <a:rPr lang="en-SG" sz="1400" b="0" i="0" kern="1200" dirty="0">
                          <a:solidFill>
                            <a:schemeClr val="dk1"/>
                          </a:solidFill>
                          <a:effectLst/>
                          <a:latin typeface="+mn-lt"/>
                          <a:ea typeface="+mn-ea"/>
                          <a:cs typeface="+mn-cs"/>
                        </a:rPr>
                        <a:t>0.778</a:t>
                      </a:r>
                      <a:endParaRPr lang="en-SG" sz="1000" dirty="0"/>
                    </a:p>
                  </a:txBody>
                  <a:tcPr marL="68580" marR="68580" marT="34290" marB="34290"/>
                </a:tc>
                <a:tc>
                  <a:txBody>
                    <a:bodyPr/>
                    <a:lstStyle/>
                    <a:p>
                      <a:pPr algn="l" fontAlgn="b"/>
                      <a:r>
                        <a:rPr lang="en-SG" sz="1400" b="0" i="0" kern="1200" dirty="0">
                          <a:solidFill>
                            <a:schemeClr val="dk1"/>
                          </a:solidFill>
                          <a:effectLst/>
                          <a:latin typeface="+mn-lt"/>
                          <a:ea typeface="+mn-ea"/>
                          <a:cs typeface="+mn-cs"/>
                        </a:rPr>
                        <a:t>0.543377</a:t>
                      </a:r>
                    </a:p>
                  </a:txBody>
                  <a:tcPr marL="7144" marR="7144" marT="7144" marB="0" anchor="b"/>
                </a:tc>
                <a:tc>
                  <a:txBody>
                    <a:bodyPr/>
                    <a:lstStyle/>
                    <a:p>
                      <a:pPr algn="l" fontAlgn="b"/>
                      <a:r>
                        <a:rPr lang="en-SG" sz="1400" b="0" i="0" kern="1200" dirty="0">
                          <a:solidFill>
                            <a:schemeClr val="dk1"/>
                          </a:solidFill>
                          <a:effectLst/>
                          <a:latin typeface="+mn-lt"/>
                          <a:ea typeface="+mn-ea"/>
                          <a:cs typeface="+mn-cs"/>
                        </a:rPr>
                        <a:t>0.632598</a:t>
                      </a:r>
                    </a:p>
                  </a:txBody>
                  <a:tcPr marL="7144" marR="7144" marT="7144" marB="0" anchor="b"/>
                </a:tc>
                <a:tc>
                  <a:txBody>
                    <a:bodyPr/>
                    <a:lstStyle/>
                    <a:p>
                      <a:pPr algn="l" fontAlgn="b"/>
                      <a:r>
                        <a:rPr lang="en-SG" sz="1400" b="0" i="0" kern="1200" dirty="0">
                          <a:solidFill>
                            <a:schemeClr val="dk1"/>
                          </a:solidFill>
                          <a:effectLst/>
                          <a:latin typeface="+mn-lt"/>
                          <a:ea typeface="+mn-ea"/>
                          <a:cs typeface="+mn-cs"/>
                        </a:rPr>
                        <a:t>1</a:t>
                      </a:r>
                    </a:p>
                  </a:txBody>
                  <a:tcPr marL="7144" marR="7144" marT="7144" marB="0" anchor="b"/>
                </a:tc>
                <a:tc>
                  <a:txBody>
                    <a:bodyPr/>
                    <a:lstStyle/>
                    <a:p>
                      <a:pPr algn="l" fontAlgn="b"/>
                      <a:r>
                        <a:rPr lang="en-SG" sz="1400" b="0" i="0" kern="1200" dirty="0">
                          <a:solidFill>
                            <a:schemeClr val="dk1"/>
                          </a:solidFill>
                          <a:effectLst/>
                          <a:latin typeface="+mn-lt"/>
                          <a:ea typeface="+mn-ea"/>
                          <a:cs typeface="+mn-cs"/>
                        </a:rPr>
                        <a:t>0</a:t>
                      </a:r>
                    </a:p>
                  </a:txBody>
                  <a:tcPr marL="7144" marR="7144" marT="7144" marB="0" anchor="b"/>
                </a:tc>
                <a:extLst>
                  <a:ext uri="{0D108BD9-81ED-4DB2-BD59-A6C34878D82A}">
                    <a16:rowId xmlns:a16="http://schemas.microsoft.com/office/drawing/2014/main" val="3236890172"/>
                  </a:ext>
                </a:extLst>
              </a:tr>
            </a:tbl>
          </a:graphicData>
        </a:graphic>
      </p:graphicFrame>
      <p:sp>
        <p:nvSpPr>
          <p:cNvPr id="4" name="TextBox 3">
            <a:extLst>
              <a:ext uri="{FF2B5EF4-FFF2-40B4-BE49-F238E27FC236}">
                <a16:creationId xmlns:a16="http://schemas.microsoft.com/office/drawing/2014/main" id="{2819E8B9-AF19-433A-BB56-6DB44DEFC617}"/>
              </a:ext>
            </a:extLst>
          </p:cNvPr>
          <p:cNvSpPr txBox="1"/>
          <p:nvPr/>
        </p:nvSpPr>
        <p:spPr>
          <a:xfrm>
            <a:off x="5414210" y="2655972"/>
            <a:ext cx="2971800" cy="715581"/>
          </a:xfrm>
          <a:prstGeom prst="rect">
            <a:avLst/>
          </a:prstGeom>
          <a:noFill/>
        </p:spPr>
        <p:txBody>
          <a:bodyPr wrap="square" rtlCol="0">
            <a:spAutoFit/>
          </a:bodyPr>
          <a:lstStyle/>
          <a:p>
            <a:r>
              <a:rPr lang="en-SG" sz="1350" dirty="0"/>
              <a:t>Cost function (binary cross entropy)</a:t>
            </a:r>
          </a:p>
          <a:p>
            <a:r>
              <a:rPr lang="en-SG" sz="1350" dirty="0"/>
              <a:t>See </a:t>
            </a:r>
            <a:r>
              <a:rPr lang="en-SG" sz="1350" dirty="0" err="1"/>
              <a:t>Jupyter</a:t>
            </a:r>
            <a:r>
              <a:rPr lang="en-SG" sz="1350" dirty="0"/>
              <a:t> notebook (problem set for more detail) </a:t>
            </a:r>
          </a:p>
        </p:txBody>
      </p:sp>
      <p:pic>
        <p:nvPicPr>
          <p:cNvPr id="6" name="Picture 5">
            <a:extLst>
              <a:ext uri="{FF2B5EF4-FFF2-40B4-BE49-F238E27FC236}">
                <a16:creationId xmlns:a16="http://schemas.microsoft.com/office/drawing/2014/main" id="{8174D73C-6AE5-4487-9ED5-65A97EAA4063}"/>
              </a:ext>
            </a:extLst>
          </p:cNvPr>
          <p:cNvPicPr>
            <a:picLocks noChangeAspect="1"/>
          </p:cNvPicPr>
          <p:nvPr/>
        </p:nvPicPr>
        <p:blipFill>
          <a:blip r:embed="rId2"/>
          <a:stretch>
            <a:fillRect/>
          </a:stretch>
        </p:blipFill>
        <p:spPr>
          <a:xfrm>
            <a:off x="5414211" y="3348469"/>
            <a:ext cx="3350419" cy="421481"/>
          </a:xfrm>
          <a:prstGeom prst="rect">
            <a:avLst/>
          </a:prstGeom>
        </p:spPr>
      </p:pic>
      <p:sp>
        <p:nvSpPr>
          <p:cNvPr id="7" name="TextBox 6">
            <a:extLst>
              <a:ext uri="{FF2B5EF4-FFF2-40B4-BE49-F238E27FC236}">
                <a16:creationId xmlns:a16="http://schemas.microsoft.com/office/drawing/2014/main" id="{B6DEF7CD-EF72-4DB8-8D16-D7755DA3D92F}"/>
              </a:ext>
            </a:extLst>
          </p:cNvPr>
          <p:cNvSpPr txBox="1"/>
          <p:nvPr/>
        </p:nvSpPr>
        <p:spPr>
          <a:xfrm>
            <a:off x="5414210" y="3945719"/>
            <a:ext cx="2971800" cy="1962076"/>
          </a:xfrm>
          <a:prstGeom prst="rect">
            <a:avLst/>
          </a:prstGeom>
          <a:noFill/>
        </p:spPr>
        <p:txBody>
          <a:bodyPr wrap="square" rtlCol="0">
            <a:spAutoFit/>
          </a:bodyPr>
          <a:lstStyle/>
          <a:p>
            <a:r>
              <a:rPr lang="en-SG" sz="1350" dirty="0"/>
              <a:t>P(</a:t>
            </a:r>
            <a:r>
              <a:rPr lang="en-SG" sz="1350" dirty="0" err="1"/>
              <a:t>yi</a:t>
            </a:r>
            <a:r>
              <a:rPr lang="en-SG" sz="1350" dirty="0"/>
              <a:t>) = result of each individual sigmoid</a:t>
            </a:r>
          </a:p>
          <a:p>
            <a:r>
              <a:rPr lang="en-SG" sz="1350" b="1" dirty="0"/>
              <a:t>Cost</a:t>
            </a:r>
          </a:p>
          <a:p>
            <a:r>
              <a:rPr lang="en-SG" sz="1350" b="1" dirty="0"/>
              <a:t>= (0.7698(1) + (0)</a:t>
            </a:r>
            <a:r>
              <a:rPr lang="en-SG" sz="1350" b="1" dirty="0" err="1"/>
              <a:t>lg</a:t>
            </a:r>
            <a:r>
              <a:rPr lang="en-SG" sz="1350" b="1" dirty="0"/>
              <a:t>(1-0.7698))</a:t>
            </a:r>
          </a:p>
          <a:p>
            <a:r>
              <a:rPr lang="en-SG" sz="1350" b="1" dirty="0"/>
              <a:t> + (0.7334(1) + (0)</a:t>
            </a:r>
            <a:r>
              <a:rPr lang="en-SG" sz="1350" b="1" dirty="0" err="1"/>
              <a:t>lg</a:t>
            </a:r>
            <a:r>
              <a:rPr lang="en-SG" sz="1350" b="1" dirty="0"/>
              <a:t>(1-0.7334))</a:t>
            </a:r>
          </a:p>
          <a:p>
            <a:r>
              <a:rPr lang="en-SG" sz="1350" b="1" dirty="0"/>
              <a:t> + …</a:t>
            </a:r>
          </a:p>
          <a:p>
            <a:r>
              <a:rPr lang="en-SG" sz="1350" b="1" dirty="0"/>
              <a:t> + (0.6325(0) + (1)(</a:t>
            </a:r>
            <a:r>
              <a:rPr lang="en-SG" sz="1350" b="1" dirty="0" err="1"/>
              <a:t>lg</a:t>
            </a:r>
            <a:r>
              <a:rPr lang="en-SG" sz="1350" b="1" dirty="0"/>
              <a:t> (1-0.6325)))</a:t>
            </a:r>
          </a:p>
          <a:p>
            <a:r>
              <a:rPr lang="en-SG" sz="1350" b="1" dirty="0"/>
              <a:t>= 0.73339589</a:t>
            </a:r>
          </a:p>
          <a:p>
            <a:endParaRPr lang="en-SG" sz="1350" b="1" dirty="0"/>
          </a:p>
          <a:p>
            <a:r>
              <a:rPr lang="en-SG" sz="1350" b="1" dirty="0"/>
              <a:t>Note Yi is Y True</a:t>
            </a:r>
          </a:p>
        </p:txBody>
      </p:sp>
      <p:cxnSp>
        <p:nvCxnSpPr>
          <p:cNvPr id="9" name="Straight Arrow Connector 8">
            <a:extLst>
              <a:ext uri="{FF2B5EF4-FFF2-40B4-BE49-F238E27FC236}">
                <a16:creationId xmlns:a16="http://schemas.microsoft.com/office/drawing/2014/main" id="{11751134-88F9-4EDF-AA03-6AC936D1DBDA}"/>
              </a:ext>
            </a:extLst>
          </p:cNvPr>
          <p:cNvCxnSpPr/>
          <p:nvPr/>
        </p:nvCxnSpPr>
        <p:spPr>
          <a:xfrm>
            <a:off x="3416968" y="3348469"/>
            <a:ext cx="3579395" cy="19784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F8AC9E6A-F8C7-4743-9706-A71915093A4C}"/>
              </a:ext>
            </a:extLst>
          </p:cNvPr>
          <p:cNvCxnSpPr>
            <a:cxnSpLocks/>
          </p:cNvCxnSpPr>
          <p:nvPr/>
        </p:nvCxnSpPr>
        <p:spPr>
          <a:xfrm flipV="1">
            <a:off x="3416968" y="3548056"/>
            <a:ext cx="3579395" cy="5605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88066D8E-492C-4CB0-BC4A-CB66BE879D3D}"/>
              </a:ext>
            </a:extLst>
          </p:cNvPr>
          <p:cNvCxnSpPr>
            <a:cxnSpLocks/>
          </p:cNvCxnSpPr>
          <p:nvPr/>
        </p:nvCxnSpPr>
        <p:spPr>
          <a:xfrm flipV="1">
            <a:off x="3416968" y="3548493"/>
            <a:ext cx="3579395" cy="34526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E2AB5FE1-CECF-4258-A147-D7A75A0EBE55}"/>
              </a:ext>
            </a:extLst>
          </p:cNvPr>
          <p:cNvSpPr txBox="1"/>
          <p:nvPr/>
        </p:nvSpPr>
        <p:spPr>
          <a:xfrm>
            <a:off x="628650" y="2165809"/>
            <a:ext cx="5919823" cy="484748"/>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r>
              <a:rPr lang="en-US" sz="1350" dirty="0"/>
              <a:t>Assume that we randomly initialize weights as 2 (Weight) and</a:t>
            </a:r>
            <a:r>
              <a:rPr lang="en-SG" sz="1350" dirty="0">
                <a:cs typeface="Calibri Light"/>
              </a:rPr>
              <a:t> -0.7026</a:t>
            </a:r>
            <a:r>
              <a:rPr lang="en-US" sz="1350" dirty="0"/>
              <a:t> (Height)</a:t>
            </a:r>
          </a:p>
          <a:p>
            <a:r>
              <a:rPr lang="en-US" sz="1350" dirty="0">
                <a:cs typeface="Calibri"/>
              </a:rPr>
              <a:t>Learning rate = 0.2/m = 0.2/7</a:t>
            </a:r>
          </a:p>
        </p:txBody>
      </p:sp>
    </p:spTree>
    <p:extLst>
      <p:ext uri="{BB962C8B-B14F-4D97-AF65-F5344CB8AC3E}">
        <p14:creationId xmlns:p14="http://schemas.microsoft.com/office/powerpoint/2010/main" val="260203478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CAFC3D-F106-495C-A9AF-1C1232D9BAAB}"/>
              </a:ext>
            </a:extLst>
          </p:cNvPr>
          <p:cNvSpPr>
            <a:spLocks noGrp="1"/>
          </p:cNvSpPr>
          <p:nvPr>
            <p:ph type="title"/>
          </p:nvPr>
        </p:nvSpPr>
        <p:spPr/>
        <p:txBody>
          <a:bodyPr>
            <a:normAutofit/>
          </a:bodyPr>
          <a:lstStyle/>
          <a:p>
            <a:r>
              <a:rPr lang="en-SG" b="1" dirty="0">
                <a:latin typeface="+mn-lt"/>
                <a:cs typeface="Calibri Light"/>
              </a:rPr>
              <a:t>Gradient descent</a:t>
            </a:r>
            <a:r>
              <a:rPr lang="en-SG" sz="2250" b="1" dirty="0">
                <a:latin typeface="+mn-lt"/>
                <a:cs typeface="Calibri Light"/>
              </a:rPr>
              <a:t> </a:t>
            </a:r>
            <a:r>
              <a:rPr lang="en-SG" sz="2250" dirty="0">
                <a:latin typeface="+mn-lt"/>
                <a:cs typeface="Calibri Light"/>
              </a:rPr>
              <a:t>(Assume no bias)</a:t>
            </a:r>
            <a:br>
              <a:rPr lang="en-SG" sz="2250" dirty="0">
                <a:latin typeface="+mn-lt"/>
                <a:cs typeface="Calibri Light"/>
              </a:rPr>
            </a:br>
            <a:r>
              <a:rPr lang="en-SG" sz="2250" dirty="0">
                <a:latin typeface="+mn-lt"/>
                <a:cs typeface="Calibri Light"/>
              </a:rPr>
              <a:t>Ideal Coefficient --&gt; 1.0741 (Weight) -0.7026 (Height)</a:t>
            </a:r>
          </a:p>
        </p:txBody>
      </p:sp>
      <p:graphicFrame>
        <p:nvGraphicFramePr>
          <p:cNvPr id="5" name="Table 4">
            <a:extLst>
              <a:ext uri="{FF2B5EF4-FFF2-40B4-BE49-F238E27FC236}">
                <a16:creationId xmlns:a16="http://schemas.microsoft.com/office/drawing/2014/main" id="{967B1882-1B2A-4B37-98F9-9CA5553AE958}"/>
              </a:ext>
            </a:extLst>
          </p:cNvPr>
          <p:cNvGraphicFramePr>
            <a:graphicFrameLocks noGrp="1"/>
          </p:cNvGraphicFramePr>
          <p:nvPr/>
        </p:nvGraphicFramePr>
        <p:xfrm>
          <a:off x="628650" y="2650557"/>
          <a:ext cx="4923924" cy="2487452"/>
        </p:xfrm>
        <a:graphic>
          <a:graphicData uri="http://schemas.openxmlformats.org/drawingml/2006/table">
            <a:tbl>
              <a:tblPr firstRow="1" bandRow="1">
                <a:tableStyleId>{5C22544A-7EE6-4342-B048-85BDC9FD1C3A}</a:tableStyleId>
              </a:tblPr>
              <a:tblGrid>
                <a:gridCol w="672705">
                  <a:extLst>
                    <a:ext uri="{9D8B030D-6E8A-4147-A177-3AD203B41FA5}">
                      <a16:colId xmlns:a16="http://schemas.microsoft.com/office/drawing/2014/main" val="305825279"/>
                    </a:ext>
                  </a:extLst>
                </a:gridCol>
                <a:gridCol w="620939">
                  <a:extLst>
                    <a:ext uri="{9D8B030D-6E8A-4147-A177-3AD203B41FA5}">
                      <a16:colId xmlns:a16="http://schemas.microsoft.com/office/drawing/2014/main" val="3742589706"/>
                    </a:ext>
                  </a:extLst>
                </a:gridCol>
                <a:gridCol w="907570">
                  <a:extLst>
                    <a:ext uri="{9D8B030D-6E8A-4147-A177-3AD203B41FA5}">
                      <a16:colId xmlns:a16="http://schemas.microsoft.com/office/drawing/2014/main" val="4225665586"/>
                    </a:ext>
                  </a:extLst>
                </a:gridCol>
                <a:gridCol w="907570">
                  <a:extLst>
                    <a:ext uri="{9D8B030D-6E8A-4147-A177-3AD203B41FA5}">
                      <a16:colId xmlns:a16="http://schemas.microsoft.com/office/drawing/2014/main" val="1797016640"/>
                    </a:ext>
                  </a:extLst>
                </a:gridCol>
                <a:gridCol w="907570">
                  <a:extLst>
                    <a:ext uri="{9D8B030D-6E8A-4147-A177-3AD203B41FA5}">
                      <a16:colId xmlns:a16="http://schemas.microsoft.com/office/drawing/2014/main" val="1914274779"/>
                    </a:ext>
                  </a:extLst>
                </a:gridCol>
                <a:gridCol w="907570">
                  <a:extLst>
                    <a:ext uri="{9D8B030D-6E8A-4147-A177-3AD203B41FA5}">
                      <a16:colId xmlns:a16="http://schemas.microsoft.com/office/drawing/2014/main" val="2927151118"/>
                    </a:ext>
                  </a:extLst>
                </a:gridCol>
              </a:tblGrid>
              <a:tr h="377190">
                <a:tc>
                  <a:txBody>
                    <a:bodyPr/>
                    <a:lstStyle/>
                    <a:p>
                      <a:r>
                        <a:rPr lang="en-SG" sz="1000" dirty="0"/>
                        <a:t>Weight</a:t>
                      </a:r>
                    </a:p>
                  </a:txBody>
                  <a:tcPr marL="68580" marR="68580" marT="34290" marB="34290"/>
                </a:tc>
                <a:tc>
                  <a:txBody>
                    <a:bodyPr/>
                    <a:lstStyle/>
                    <a:p>
                      <a:r>
                        <a:rPr lang="en-SG" sz="1000" dirty="0"/>
                        <a:t>Height</a:t>
                      </a:r>
                    </a:p>
                  </a:txBody>
                  <a:tcPr marL="68580" marR="68580" marT="34290" marB="34290"/>
                </a:tc>
                <a:tc>
                  <a:txBody>
                    <a:bodyPr/>
                    <a:lstStyle/>
                    <a:p>
                      <a:r>
                        <a:rPr lang="en-SG" sz="1000" dirty="0"/>
                        <a:t>R</a:t>
                      </a:r>
                    </a:p>
                  </a:txBody>
                  <a:tcPr marL="68580" marR="68580" marT="34290" marB="34290"/>
                </a:tc>
                <a:tc>
                  <a:txBody>
                    <a:bodyPr/>
                    <a:lstStyle/>
                    <a:p>
                      <a:r>
                        <a:rPr lang="en-SG" sz="1000" dirty="0"/>
                        <a:t>Sigmoid</a:t>
                      </a:r>
                    </a:p>
                  </a:txBody>
                  <a:tcPr marL="68580" marR="68580" marT="34290" marB="34290"/>
                </a:tc>
                <a:tc>
                  <a:txBody>
                    <a:bodyPr/>
                    <a:lstStyle/>
                    <a:p>
                      <a:r>
                        <a:rPr lang="en-SG" sz="1000" dirty="0"/>
                        <a:t>Y True </a:t>
                      </a:r>
                    </a:p>
                  </a:txBody>
                  <a:tcPr marL="68580" marR="68580" marT="34290" marB="34290"/>
                </a:tc>
                <a:tc>
                  <a:txBody>
                    <a:bodyPr/>
                    <a:lstStyle/>
                    <a:p>
                      <a:r>
                        <a:rPr lang="en-SG" sz="1000" dirty="0"/>
                        <a:t>Sigmoid(X dot params) - y</a:t>
                      </a:r>
                    </a:p>
                  </a:txBody>
                  <a:tcPr marL="68580" marR="68580" marT="34290" marB="34290"/>
                </a:tc>
                <a:extLst>
                  <a:ext uri="{0D108BD9-81ED-4DB2-BD59-A6C34878D82A}">
                    <a16:rowId xmlns:a16="http://schemas.microsoft.com/office/drawing/2014/main" val="1759129770"/>
                  </a:ext>
                </a:extLst>
              </a:tr>
              <a:tr h="301466">
                <a:tc>
                  <a:txBody>
                    <a:bodyPr/>
                    <a:lstStyle/>
                    <a:p>
                      <a:pPr algn="l"/>
                      <a:r>
                        <a:rPr lang="en-SG" sz="1400" b="0" i="0" kern="1200" dirty="0">
                          <a:solidFill>
                            <a:schemeClr val="dk1"/>
                          </a:solidFill>
                          <a:effectLst/>
                          <a:latin typeface="+mn-lt"/>
                          <a:ea typeface="+mn-ea"/>
                          <a:cs typeface="+mn-cs"/>
                        </a:rPr>
                        <a:t>0.955</a:t>
                      </a:r>
                      <a:endParaRPr lang="en-SG" sz="1000" dirty="0"/>
                    </a:p>
                  </a:txBody>
                  <a:tcPr marL="68580" marR="68580" marT="34290" marB="34290"/>
                </a:tc>
                <a:tc>
                  <a:txBody>
                    <a:bodyPr/>
                    <a:lstStyle/>
                    <a:p>
                      <a:pPr algn="l"/>
                      <a:r>
                        <a:rPr lang="en-SG" sz="1400" b="0" i="0" kern="1200" dirty="0">
                          <a:solidFill>
                            <a:schemeClr val="dk1"/>
                          </a:solidFill>
                          <a:effectLst/>
                          <a:latin typeface="+mn-lt"/>
                          <a:ea typeface="+mn-ea"/>
                          <a:cs typeface="+mn-cs"/>
                        </a:rPr>
                        <a:t>1.</a:t>
                      </a:r>
                      <a:endParaRPr lang="en-SG" sz="1000" dirty="0"/>
                    </a:p>
                  </a:txBody>
                  <a:tcPr marL="68580" marR="68580" marT="34290" marB="34290"/>
                </a:tc>
                <a:tc>
                  <a:txBody>
                    <a:bodyPr/>
                    <a:lstStyle/>
                    <a:p>
                      <a:pPr algn="l" fontAlgn="b"/>
                      <a:r>
                        <a:rPr lang="en-SG" sz="1400" b="0" i="0" kern="1200" dirty="0">
                          <a:solidFill>
                            <a:schemeClr val="dk1"/>
                          </a:solidFill>
                          <a:effectLst/>
                          <a:latin typeface="+mn-lt"/>
                          <a:ea typeface="+mn-ea"/>
                          <a:cs typeface="+mn-cs"/>
                        </a:rPr>
                        <a:t>1.2074</a:t>
                      </a:r>
                    </a:p>
                  </a:txBody>
                  <a:tcPr marL="7144" marR="7144" marT="7144" marB="0" anchor="b"/>
                </a:tc>
                <a:tc>
                  <a:txBody>
                    <a:bodyPr/>
                    <a:lstStyle/>
                    <a:p>
                      <a:pPr algn="l" fontAlgn="b"/>
                      <a:r>
                        <a:rPr lang="en-SG" sz="1400" b="0" i="0" kern="1200" dirty="0">
                          <a:solidFill>
                            <a:schemeClr val="dk1"/>
                          </a:solidFill>
                          <a:effectLst/>
                          <a:latin typeface="+mn-lt"/>
                          <a:ea typeface="+mn-ea"/>
                          <a:cs typeface="+mn-cs"/>
                        </a:rPr>
                        <a:t>0.769839</a:t>
                      </a:r>
                    </a:p>
                  </a:txBody>
                  <a:tcPr marL="7144" marR="7144" marT="7144" marB="0" anchor="b"/>
                </a:tc>
                <a:tc>
                  <a:txBody>
                    <a:bodyPr/>
                    <a:lstStyle/>
                    <a:p>
                      <a:pPr algn="l" fontAlgn="b"/>
                      <a:r>
                        <a:rPr lang="en-SG" sz="1400" b="0" i="0" kern="1200" dirty="0">
                          <a:solidFill>
                            <a:schemeClr val="dk1"/>
                          </a:solidFill>
                          <a:effectLst/>
                          <a:latin typeface="+mn-lt"/>
                          <a:ea typeface="+mn-ea"/>
                          <a:cs typeface="+mn-cs"/>
                        </a:rPr>
                        <a:t>1</a:t>
                      </a:r>
                    </a:p>
                  </a:txBody>
                  <a:tcPr marL="7144" marR="7144" marT="7144" marB="0" anchor="b"/>
                </a:tc>
                <a:tc>
                  <a:txBody>
                    <a:bodyPr/>
                    <a:lstStyle/>
                    <a:p>
                      <a:pPr algn="l" fontAlgn="b"/>
                      <a:r>
                        <a:rPr lang="en-SG" sz="1400" b="0" i="0" kern="1200" dirty="0">
                          <a:solidFill>
                            <a:schemeClr val="dk1"/>
                          </a:solidFill>
                          <a:effectLst/>
                          <a:latin typeface="+mn-lt"/>
                          <a:ea typeface="+mn-ea"/>
                          <a:cs typeface="+mn-cs"/>
                        </a:rPr>
                        <a:t>-0.23016</a:t>
                      </a:r>
                    </a:p>
                  </a:txBody>
                  <a:tcPr marL="7144" marR="7144" marT="7144" marB="0" anchor="b"/>
                </a:tc>
                <a:extLst>
                  <a:ext uri="{0D108BD9-81ED-4DB2-BD59-A6C34878D82A}">
                    <a16:rowId xmlns:a16="http://schemas.microsoft.com/office/drawing/2014/main" val="1648757493"/>
                  </a:ext>
                </a:extLst>
              </a:tr>
              <a:tr h="301466">
                <a:tc>
                  <a:txBody>
                    <a:bodyPr/>
                    <a:lstStyle/>
                    <a:p>
                      <a:pPr algn="l"/>
                      <a:r>
                        <a:rPr lang="en-SG" sz="1400" b="0" i="0" kern="1200" dirty="0">
                          <a:solidFill>
                            <a:schemeClr val="dk1"/>
                          </a:solidFill>
                          <a:effectLst/>
                          <a:latin typeface="+mn-lt"/>
                          <a:ea typeface="+mn-ea"/>
                          <a:cs typeface="+mn-cs"/>
                        </a:rPr>
                        <a:t>0.818</a:t>
                      </a:r>
                      <a:endParaRPr lang="en-SG" sz="1000" dirty="0"/>
                    </a:p>
                  </a:txBody>
                  <a:tcPr marL="68580" marR="68580" marT="34290" marB="34290"/>
                </a:tc>
                <a:tc>
                  <a:txBody>
                    <a:bodyPr/>
                    <a:lstStyle/>
                    <a:p>
                      <a:pPr algn="l"/>
                      <a:r>
                        <a:rPr lang="en-SG" sz="1400" b="0" i="0" kern="1200" dirty="0">
                          <a:solidFill>
                            <a:schemeClr val="dk1"/>
                          </a:solidFill>
                          <a:effectLst/>
                          <a:latin typeface="+mn-lt"/>
                          <a:ea typeface="+mn-ea"/>
                          <a:cs typeface="+mn-cs"/>
                        </a:rPr>
                        <a:t>0.888</a:t>
                      </a:r>
                      <a:endParaRPr lang="en-SG" sz="1000" dirty="0"/>
                    </a:p>
                  </a:txBody>
                  <a:tcPr marL="68580" marR="68580" marT="34290" marB="34290"/>
                </a:tc>
                <a:tc>
                  <a:txBody>
                    <a:bodyPr/>
                    <a:lstStyle/>
                    <a:p>
                      <a:pPr algn="l" fontAlgn="b"/>
                      <a:r>
                        <a:rPr lang="en-SG" sz="1400" b="0" i="0" kern="1200" dirty="0">
                          <a:solidFill>
                            <a:schemeClr val="dk1"/>
                          </a:solidFill>
                          <a:effectLst/>
                          <a:latin typeface="+mn-lt"/>
                          <a:ea typeface="+mn-ea"/>
                          <a:cs typeface="+mn-cs"/>
                        </a:rPr>
                        <a:t>1.012091</a:t>
                      </a:r>
                    </a:p>
                  </a:txBody>
                  <a:tcPr marL="7144" marR="7144" marT="7144" marB="0" anchor="b"/>
                </a:tc>
                <a:tc>
                  <a:txBody>
                    <a:bodyPr/>
                    <a:lstStyle/>
                    <a:p>
                      <a:pPr algn="l" fontAlgn="b"/>
                      <a:r>
                        <a:rPr lang="en-SG" sz="1400" b="0" i="0" kern="1200" dirty="0">
                          <a:solidFill>
                            <a:schemeClr val="dk1"/>
                          </a:solidFill>
                          <a:effectLst/>
                          <a:latin typeface="+mn-lt"/>
                          <a:ea typeface="+mn-ea"/>
                          <a:cs typeface="+mn-cs"/>
                        </a:rPr>
                        <a:t>0.733429</a:t>
                      </a:r>
                    </a:p>
                  </a:txBody>
                  <a:tcPr marL="7144" marR="7144" marT="7144" marB="0" anchor="b"/>
                </a:tc>
                <a:tc>
                  <a:txBody>
                    <a:bodyPr/>
                    <a:lstStyle/>
                    <a:p>
                      <a:pPr algn="l" fontAlgn="b"/>
                      <a:r>
                        <a:rPr lang="en-SG" sz="1400" b="0" i="0" kern="1200" dirty="0">
                          <a:solidFill>
                            <a:schemeClr val="dk1"/>
                          </a:solidFill>
                          <a:effectLst/>
                          <a:latin typeface="+mn-lt"/>
                          <a:ea typeface="+mn-ea"/>
                          <a:cs typeface="+mn-cs"/>
                        </a:rPr>
                        <a:t>1</a:t>
                      </a:r>
                    </a:p>
                  </a:txBody>
                  <a:tcPr marL="7144" marR="7144" marT="7144" marB="0" anchor="b"/>
                </a:tc>
                <a:tc>
                  <a:txBody>
                    <a:bodyPr/>
                    <a:lstStyle/>
                    <a:p>
                      <a:pPr algn="l" fontAlgn="b"/>
                      <a:r>
                        <a:rPr lang="en-SG" sz="1400" b="0" i="0" kern="1200" dirty="0">
                          <a:solidFill>
                            <a:schemeClr val="dk1"/>
                          </a:solidFill>
                          <a:effectLst/>
                          <a:latin typeface="+mn-lt"/>
                          <a:ea typeface="+mn-ea"/>
                          <a:cs typeface="+mn-cs"/>
                        </a:rPr>
                        <a:t>-0.26657</a:t>
                      </a:r>
                    </a:p>
                  </a:txBody>
                  <a:tcPr marL="7144" marR="7144" marT="7144" marB="0" anchor="b"/>
                </a:tc>
                <a:extLst>
                  <a:ext uri="{0D108BD9-81ED-4DB2-BD59-A6C34878D82A}">
                    <a16:rowId xmlns:a16="http://schemas.microsoft.com/office/drawing/2014/main" val="3864791108"/>
                  </a:ext>
                </a:extLst>
              </a:tr>
              <a:tr h="301466">
                <a:tc>
                  <a:txBody>
                    <a:bodyPr/>
                    <a:lstStyle/>
                    <a:p>
                      <a:pPr algn="l"/>
                      <a:r>
                        <a:rPr lang="en-SG" sz="1400" b="0" i="0" kern="1200" dirty="0">
                          <a:solidFill>
                            <a:schemeClr val="dk1"/>
                          </a:solidFill>
                          <a:effectLst/>
                          <a:latin typeface="+mn-lt"/>
                          <a:ea typeface="+mn-ea"/>
                          <a:cs typeface="+mn-cs"/>
                        </a:rPr>
                        <a:t>0.727</a:t>
                      </a:r>
                      <a:endParaRPr lang="en-SG" sz="1000" dirty="0"/>
                    </a:p>
                  </a:txBody>
                  <a:tcPr marL="68580" marR="68580" marT="34290" marB="34290"/>
                </a:tc>
                <a:tc>
                  <a:txBody>
                    <a:bodyPr/>
                    <a:lstStyle/>
                    <a:p>
                      <a:pPr algn="l"/>
                      <a:r>
                        <a:rPr lang="en-SG" sz="1400" b="0" i="0" kern="1200" dirty="0">
                          <a:solidFill>
                            <a:schemeClr val="dk1"/>
                          </a:solidFill>
                          <a:effectLst/>
                          <a:latin typeface="+mn-lt"/>
                          <a:ea typeface="+mn-ea"/>
                          <a:cs typeface="+mn-cs"/>
                        </a:rPr>
                        <a:t>0.833</a:t>
                      </a:r>
                      <a:endParaRPr lang="en-SG" sz="1000" dirty="0"/>
                    </a:p>
                  </a:txBody>
                  <a:tcPr marL="68580" marR="68580" marT="34290" marB="34290"/>
                </a:tc>
                <a:tc>
                  <a:txBody>
                    <a:bodyPr/>
                    <a:lstStyle/>
                    <a:p>
                      <a:pPr algn="l" fontAlgn="b"/>
                      <a:r>
                        <a:rPr lang="en-SG" sz="1400" b="0" i="0" kern="1200" dirty="0">
                          <a:solidFill>
                            <a:schemeClr val="dk1"/>
                          </a:solidFill>
                          <a:effectLst/>
                          <a:latin typeface="+mn-lt"/>
                          <a:ea typeface="+mn-ea"/>
                          <a:cs typeface="+mn-cs"/>
                        </a:rPr>
                        <a:t>0.868734</a:t>
                      </a:r>
                    </a:p>
                  </a:txBody>
                  <a:tcPr marL="7144" marR="7144" marT="7144" marB="0" anchor="b"/>
                </a:tc>
                <a:tc>
                  <a:txBody>
                    <a:bodyPr/>
                    <a:lstStyle/>
                    <a:p>
                      <a:pPr algn="l" fontAlgn="b"/>
                      <a:r>
                        <a:rPr lang="en-SG" sz="1400" b="0" i="0" kern="1200" dirty="0">
                          <a:solidFill>
                            <a:schemeClr val="dk1"/>
                          </a:solidFill>
                          <a:effectLst/>
                          <a:latin typeface="+mn-lt"/>
                          <a:ea typeface="+mn-ea"/>
                          <a:cs typeface="+mn-cs"/>
                        </a:rPr>
                        <a:t>0.704482</a:t>
                      </a:r>
                    </a:p>
                  </a:txBody>
                  <a:tcPr marL="7144" marR="7144" marT="7144" marB="0" anchor="b"/>
                </a:tc>
                <a:tc>
                  <a:txBody>
                    <a:bodyPr/>
                    <a:lstStyle/>
                    <a:p>
                      <a:pPr algn="l" fontAlgn="b"/>
                      <a:r>
                        <a:rPr lang="en-SG" sz="1400" b="0" i="0" kern="1200" dirty="0">
                          <a:solidFill>
                            <a:schemeClr val="dk1"/>
                          </a:solidFill>
                          <a:effectLst/>
                          <a:latin typeface="+mn-lt"/>
                          <a:ea typeface="+mn-ea"/>
                          <a:cs typeface="+mn-cs"/>
                        </a:rPr>
                        <a:t>1</a:t>
                      </a:r>
                    </a:p>
                  </a:txBody>
                  <a:tcPr marL="7144" marR="7144" marT="7144" marB="0" anchor="b"/>
                </a:tc>
                <a:tc>
                  <a:txBody>
                    <a:bodyPr/>
                    <a:lstStyle/>
                    <a:p>
                      <a:pPr algn="l" fontAlgn="b"/>
                      <a:r>
                        <a:rPr lang="en-SG" sz="1400" b="0" i="0" kern="1200" dirty="0">
                          <a:solidFill>
                            <a:schemeClr val="dk1"/>
                          </a:solidFill>
                          <a:effectLst/>
                          <a:latin typeface="+mn-lt"/>
                          <a:ea typeface="+mn-ea"/>
                          <a:cs typeface="+mn-cs"/>
                        </a:rPr>
                        <a:t>-0.29552</a:t>
                      </a:r>
                    </a:p>
                  </a:txBody>
                  <a:tcPr marL="7144" marR="7144" marT="7144" marB="0" anchor="b"/>
                </a:tc>
                <a:extLst>
                  <a:ext uri="{0D108BD9-81ED-4DB2-BD59-A6C34878D82A}">
                    <a16:rowId xmlns:a16="http://schemas.microsoft.com/office/drawing/2014/main" val="4025156049"/>
                  </a:ext>
                </a:extLst>
              </a:tr>
              <a:tr h="301466">
                <a:tc>
                  <a:txBody>
                    <a:bodyPr/>
                    <a:lstStyle/>
                    <a:p>
                      <a:pPr algn="l"/>
                      <a:r>
                        <a:rPr lang="en-SG" sz="1000" dirty="0"/>
                        <a:t>0</a:t>
                      </a:r>
                    </a:p>
                  </a:txBody>
                  <a:tcPr marL="68580" marR="68580" marT="34290" marB="34290"/>
                </a:tc>
                <a:tc>
                  <a:txBody>
                    <a:bodyPr/>
                    <a:lstStyle/>
                    <a:p>
                      <a:pPr algn="l"/>
                      <a:r>
                        <a:rPr lang="en-SG" sz="1400" b="0" i="0" kern="1200" dirty="0">
                          <a:solidFill>
                            <a:schemeClr val="dk1"/>
                          </a:solidFill>
                          <a:effectLst/>
                          <a:latin typeface="+mn-lt"/>
                          <a:ea typeface="+mn-ea"/>
                          <a:cs typeface="+mn-cs"/>
                        </a:rPr>
                        <a:t>0. </a:t>
                      </a:r>
                      <a:endParaRPr lang="en-SG" sz="1000" dirty="0"/>
                    </a:p>
                  </a:txBody>
                  <a:tcPr marL="68580" marR="68580" marT="34290" marB="34290"/>
                </a:tc>
                <a:tc>
                  <a:txBody>
                    <a:bodyPr/>
                    <a:lstStyle/>
                    <a:p>
                      <a:pPr algn="l" fontAlgn="b"/>
                      <a:r>
                        <a:rPr lang="en-SG" sz="1400" b="0" i="0" kern="1200" dirty="0">
                          <a:solidFill>
                            <a:schemeClr val="dk1"/>
                          </a:solidFill>
                          <a:effectLst/>
                          <a:latin typeface="+mn-lt"/>
                          <a:ea typeface="+mn-ea"/>
                          <a:cs typeface="+mn-cs"/>
                        </a:rPr>
                        <a:t>0</a:t>
                      </a:r>
                    </a:p>
                  </a:txBody>
                  <a:tcPr marL="7144" marR="7144" marT="7144" marB="0" anchor="b"/>
                </a:tc>
                <a:tc>
                  <a:txBody>
                    <a:bodyPr/>
                    <a:lstStyle/>
                    <a:p>
                      <a:pPr algn="l" fontAlgn="b"/>
                      <a:r>
                        <a:rPr lang="en-SG" sz="1400" b="0" i="0" kern="1200" dirty="0">
                          <a:solidFill>
                            <a:schemeClr val="dk1"/>
                          </a:solidFill>
                          <a:effectLst/>
                          <a:latin typeface="+mn-lt"/>
                          <a:ea typeface="+mn-ea"/>
                          <a:cs typeface="+mn-cs"/>
                        </a:rPr>
                        <a:t>0.5</a:t>
                      </a:r>
                    </a:p>
                  </a:txBody>
                  <a:tcPr marL="7144" marR="7144" marT="7144" marB="0" anchor="b"/>
                </a:tc>
                <a:tc>
                  <a:txBody>
                    <a:bodyPr/>
                    <a:lstStyle/>
                    <a:p>
                      <a:pPr algn="l" fontAlgn="b"/>
                      <a:r>
                        <a:rPr lang="en-SG" sz="1400" b="0" i="0" kern="1200" dirty="0">
                          <a:solidFill>
                            <a:schemeClr val="dk1"/>
                          </a:solidFill>
                          <a:effectLst/>
                          <a:latin typeface="+mn-lt"/>
                          <a:ea typeface="+mn-ea"/>
                          <a:cs typeface="+mn-cs"/>
                        </a:rPr>
                        <a:t>0</a:t>
                      </a:r>
                    </a:p>
                  </a:txBody>
                  <a:tcPr marL="7144" marR="7144" marT="7144" marB="0" anchor="b"/>
                </a:tc>
                <a:tc>
                  <a:txBody>
                    <a:bodyPr/>
                    <a:lstStyle/>
                    <a:p>
                      <a:pPr algn="l" fontAlgn="b"/>
                      <a:r>
                        <a:rPr lang="en-SG" sz="1400" b="0" i="0" kern="1200" dirty="0">
                          <a:solidFill>
                            <a:schemeClr val="dk1"/>
                          </a:solidFill>
                          <a:effectLst/>
                          <a:latin typeface="+mn-lt"/>
                          <a:ea typeface="+mn-ea"/>
                          <a:cs typeface="+mn-cs"/>
                        </a:rPr>
                        <a:t>0.5</a:t>
                      </a:r>
                    </a:p>
                  </a:txBody>
                  <a:tcPr marL="7144" marR="7144" marT="7144" marB="0" anchor="b"/>
                </a:tc>
                <a:extLst>
                  <a:ext uri="{0D108BD9-81ED-4DB2-BD59-A6C34878D82A}">
                    <a16:rowId xmlns:a16="http://schemas.microsoft.com/office/drawing/2014/main" val="4130892296"/>
                  </a:ext>
                </a:extLst>
              </a:tr>
              <a:tr h="301466">
                <a:tc>
                  <a:txBody>
                    <a:bodyPr/>
                    <a:lstStyle/>
                    <a:p>
                      <a:pPr algn="l"/>
                      <a:r>
                        <a:rPr lang="en-SG" sz="1400" b="0" i="0" kern="1200" dirty="0">
                          <a:solidFill>
                            <a:schemeClr val="dk1"/>
                          </a:solidFill>
                          <a:effectLst/>
                          <a:latin typeface="+mn-lt"/>
                          <a:ea typeface="+mn-ea"/>
                          <a:cs typeface="+mn-cs"/>
                        </a:rPr>
                        <a:t>0.364</a:t>
                      </a:r>
                      <a:endParaRPr lang="en-SG" sz="1000" dirty="0"/>
                    </a:p>
                  </a:txBody>
                  <a:tcPr marL="68580" marR="68580" marT="34290" marB="34290"/>
                </a:tc>
                <a:tc>
                  <a:txBody>
                    <a:bodyPr/>
                    <a:lstStyle/>
                    <a:p>
                      <a:pPr algn="l"/>
                      <a:r>
                        <a:rPr lang="en-SG" sz="1400" b="0" i="0" kern="1200" dirty="0">
                          <a:solidFill>
                            <a:schemeClr val="dk1"/>
                          </a:solidFill>
                          <a:effectLst/>
                          <a:latin typeface="+mn-lt"/>
                          <a:ea typeface="+mn-ea"/>
                          <a:cs typeface="+mn-cs"/>
                        </a:rPr>
                        <a:t>0.611</a:t>
                      </a:r>
                      <a:endParaRPr lang="en-SG" sz="1000" dirty="0"/>
                    </a:p>
                  </a:txBody>
                  <a:tcPr marL="68580" marR="68580" marT="34290" marB="34290"/>
                </a:tc>
                <a:tc>
                  <a:txBody>
                    <a:bodyPr/>
                    <a:lstStyle/>
                    <a:p>
                      <a:pPr algn="l" fontAlgn="b"/>
                      <a:r>
                        <a:rPr lang="en-SG" sz="1400" b="0" i="0" kern="1200" dirty="0">
                          <a:solidFill>
                            <a:schemeClr val="dk1"/>
                          </a:solidFill>
                          <a:effectLst/>
                          <a:latin typeface="+mn-lt"/>
                          <a:ea typeface="+mn-ea"/>
                          <a:cs typeface="+mn-cs"/>
                        </a:rPr>
                        <a:t>0.298711</a:t>
                      </a:r>
                    </a:p>
                  </a:txBody>
                  <a:tcPr marL="7144" marR="7144" marT="7144" marB="0" anchor="b"/>
                </a:tc>
                <a:tc>
                  <a:txBody>
                    <a:bodyPr/>
                    <a:lstStyle/>
                    <a:p>
                      <a:pPr algn="l" fontAlgn="b"/>
                      <a:r>
                        <a:rPr lang="en-SG" sz="1400" b="0" i="0" kern="1200" dirty="0">
                          <a:solidFill>
                            <a:schemeClr val="dk1"/>
                          </a:solidFill>
                          <a:effectLst/>
                          <a:latin typeface="+mn-lt"/>
                          <a:ea typeface="+mn-ea"/>
                          <a:cs typeface="+mn-cs"/>
                        </a:rPr>
                        <a:t>0.574127</a:t>
                      </a:r>
                    </a:p>
                  </a:txBody>
                  <a:tcPr marL="7144" marR="7144" marT="7144" marB="0" anchor="b"/>
                </a:tc>
                <a:tc>
                  <a:txBody>
                    <a:bodyPr/>
                    <a:lstStyle/>
                    <a:p>
                      <a:pPr algn="l" fontAlgn="b"/>
                      <a:r>
                        <a:rPr lang="en-SG" sz="1400" b="0" i="0" kern="1200" dirty="0">
                          <a:solidFill>
                            <a:schemeClr val="dk1"/>
                          </a:solidFill>
                          <a:effectLst/>
                          <a:latin typeface="+mn-lt"/>
                          <a:ea typeface="+mn-ea"/>
                          <a:cs typeface="+mn-cs"/>
                        </a:rPr>
                        <a:t>0</a:t>
                      </a:r>
                    </a:p>
                  </a:txBody>
                  <a:tcPr marL="7144" marR="7144" marT="7144" marB="0" anchor="b"/>
                </a:tc>
                <a:tc>
                  <a:txBody>
                    <a:bodyPr/>
                    <a:lstStyle/>
                    <a:p>
                      <a:pPr algn="l" fontAlgn="b"/>
                      <a:r>
                        <a:rPr lang="en-SG" sz="1400" b="0" i="0" kern="1200" dirty="0">
                          <a:solidFill>
                            <a:schemeClr val="dk1"/>
                          </a:solidFill>
                          <a:effectLst/>
                          <a:latin typeface="+mn-lt"/>
                          <a:ea typeface="+mn-ea"/>
                          <a:cs typeface="+mn-cs"/>
                        </a:rPr>
                        <a:t>0.574127</a:t>
                      </a:r>
                    </a:p>
                  </a:txBody>
                  <a:tcPr marL="7144" marR="7144" marT="7144" marB="0" anchor="b"/>
                </a:tc>
                <a:extLst>
                  <a:ext uri="{0D108BD9-81ED-4DB2-BD59-A6C34878D82A}">
                    <a16:rowId xmlns:a16="http://schemas.microsoft.com/office/drawing/2014/main" val="1491861930"/>
                  </a:ext>
                </a:extLst>
              </a:tr>
              <a:tr h="301466">
                <a:tc>
                  <a:txBody>
                    <a:bodyPr/>
                    <a:lstStyle/>
                    <a:p>
                      <a:pPr algn="l"/>
                      <a:r>
                        <a:rPr lang="en-SG" sz="1400" b="0" i="0" kern="1200" dirty="0">
                          <a:solidFill>
                            <a:schemeClr val="dk1"/>
                          </a:solidFill>
                          <a:effectLst/>
                          <a:latin typeface="+mn-lt"/>
                          <a:ea typeface="+mn-ea"/>
                          <a:cs typeface="+mn-cs"/>
                        </a:rPr>
                        <a:t>1</a:t>
                      </a:r>
                      <a:endParaRPr lang="en-SG" sz="1000" dirty="0"/>
                    </a:p>
                  </a:txBody>
                  <a:tcPr marL="68580" marR="68580" marT="34290" marB="34290"/>
                </a:tc>
                <a:tc>
                  <a:txBody>
                    <a:bodyPr/>
                    <a:lstStyle/>
                    <a:p>
                      <a:pPr algn="l"/>
                      <a:r>
                        <a:rPr lang="en-SG" sz="1400" b="0" i="0" kern="1200" dirty="0">
                          <a:solidFill>
                            <a:schemeClr val="dk1"/>
                          </a:solidFill>
                          <a:effectLst/>
                          <a:latin typeface="+mn-lt"/>
                          <a:ea typeface="+mn-ea"/>
                          <a:cs typeface="+mn-cs"/>
                        </a:rPr>
                        <a:t>0.778</a:t>
                      </a:r>
                      <a:endParaRPr lang="en-SG" sz="1000" dirty="0"/>
                    </a:p>
                  </a:txBody>
                  <a:tcPr marL="68580" marR="68580" marT="34290" marB="34290"/>
                </a:tc>
                <a:tc>
                  <a:txBody>
                    <a:bodyPr/>
                    <a:lstStyle/>
                    <a:p>
                      <a:pPr algn="l" fontAlgn="b"/>
                      <a:r>
                        <a:rPr lang="en-SG" sz="1400" b="0" i="0" kern="1200" dirty="0">
                          <a:solidFill>
                            <a:schemeClr val="dk1"/>
                          </a:solidFill>
                          <a:effectLst/>
                          <a:latin typeface="+mn-lt"/>
                          <a:ea typeface="+mn-ea"/>
                          <a:cs typeface="+mn-cs"/>
                        </a:rPr>
                        <a:t>1.453377</a:t>
                      </a:r>
                    </a:p>
                  </a:txBody>
                  <a:tcPr marL="7144" marR="7144" marT="7144" marB="0" anchor="b"/>
                </a:tc>
                <a:tc>
                  <a:txBody>
                    <a:bodyPr/>
                    <a:lstStyle/>
                    <a:p>
                      <a:pPr algn="l" fontAlgn="b"/>
                      <a:r>
                        <a:rPr lang="en-SG" sz="1400" b="0" i="0" kern="1200" dirty="0">
                          <a:solidFill>
                            <a:schemeClr val="dk1"/>
                          </a:solidFill>
                          <a:effectLst/>
                          <a:latin typeface="+mn-lt"/>
                          <a:ea typeface="+mn-ea"/>
                          <a:cs typeface="+mn-cs"/>
                        </a:rPr>
                        <a:t>0.810518</a:t>
                      </a:r>
                    </a:p>
                  </a:txBody>
                  <a:tcPr marL="7144" marR="7144" marT="7144" marB="0" anchor="b"/>
                </a:tc>
                <a:tc>
                  <a:txBody>
                    <a:bodyPr/>
                    <a:lstStyle/>
                    <a:p>
                      <a:pPr algn="l" fontAlgn="b"/>
                      <a:r>
                        <a:rPr lang="en-SG" sz="1400" b="0" i="0" kern="1200" dirty="0">
                          <a:solidFill>
                            <a:schemeClr val="dk1"/>
                          </a:solidFill>
                          <a:effectLst/>
                          <a:latin typeface="+mn-lt"/>
                          <a:ea typeface="+mn-ea"/>
                          <a:cs typeface="+mn-cs"/>
                        </a:rPr>
                        <a:t>0</a:t>
                      </a:r>
                    </a:p>
                  </a:txBody>
                  <a:tcPr marL="7144" marR="7144" marT="7144" marB="0" anchor="b"/>
                </a:tc>
                <a:tc>
                  <a:txBody>
                    <a:bodyPr/>
                    <a:lstStyle/>
                    <a:p>
                      <a:pPr algn="l" fontAlgn="b"/>
                      <a:r>
                        <a:rPr lang="en-SG" sz="1400" b="0" i="0" kern="1200" dirty="0">
                          <a:solidFill>
                            <a:schemeClr val="dk1"/>
                          </a:solidFill>
                          <a:effectLst/>
                          <a:latin typeface="+mn-lt"/>
                          <a:ea typeface="+mn-ea"/>
                          <a:cs typeface="+mn-cs"/>
                        </a:rPr>
                        <a:t>0.810518</a:t>
                      </a:r>
                    </a:p>
                  </a:txBody>
                  <a:tcPr marL="7144" marR="7144" marT="7144" marB="0" anchor="b"/>
                </a:tc>
                <a:extLst>
                  <a:ext uri="{0D108BD9-81ED-4DB2-BD59-A6C34878D82A}">
                    <a16:rowId xmlns:a16="http://schemas.microsoft.com/office/drawing/2014/main" val="403319589"/>
                  </a:ext>
                </a:extLst>
              </a:tr>
              <a:tr h="301466">
                <a:tc>
                  <a:txBody>
                    <a:bodyPr/>
                    <a:lstStyle/>
                    <a:p>
                      <a:pPr algn="l"/>
                      <a:r>
                        <a:rPr lang="en-SG" sz="1400" b="0" i="0" kern="1200" dirty="0">
                          <a:solidFill>
                            <a:schemeClr val="dk1"/>
                          </a:solidFill>
                          <a:effectLst/>
                          <a:latin typeface="+mn-lt"/>
                          <a:ea typeface="+mn-ea"/>
                          <a:cs typeface="+mn-cs"/>
                        </a:rPr>
                        <a:t>0.545</a:t>
                      </a:r>
                      <a:endParaRPr lang="en-SG" sz="1000" dirty="0"/>
                    </a:p>
                  </a:txBody>
                  <a:tcPr marL="68580" marR="68580" marT="34290" marB="34290"/>
                </a:tc>
                <a:tc>
                  <a:txBody>
                    <a:bodyPr/>
                    <a:lstStyle/>
                    <a:p>
                      <a:pPr algn="l"/>
                      <a:r>
                        <a:rPr lang="en-SG" sz="1400" b="0" i="0" kern="1200" dirty="0">
                          <a:solidFill>
                            <a:schemeClr val="dk1"/>
                          </a:solidFill>
                          <a:effectLst/>
                          <a:latin typeface="+mn-lt"/>
                          <a:ea typeface="+mn-ea"/>
                          <a:cs typeface="+mn-cs"/>
                        </a:rPr>
                        <a:t>0.778</a:t>
                      </a:r>
                      <a:endParaRPr lang="en-SG" sz="1000" dirty="0"/>
                    </a:p>
                  </a:txBody>
                  <a:tcPr marL="68580" marR="68580" marT="34290" marB="34290"/>
                </a:tc>
                <a:tc>
                  <a:txBody>
                    <a:bodyPr/>
                    <a:lstStyle/>
                    <a:p>
                      <a:pPr algn="l" fontAlgn="b"/>
                      <a:r>
                        <a:rPr lang="en-SG" sz="1400" b="0" i="0" kern="1200" dirty="0">
                          <a:solidFill>
                            <a:schemeClr val="dk1"/>
                          </a:solidFill>
                          <a:effectLst/>
                          <a:latin typeface="+mn-lt"/>
                          <a:ea typeface="+mn-ea"/>
                          <a:cs typeface="+mn-cs"/>
                        </a:rPr>
                        <a:t>0.543377</a:t>
                      </a:r>
                    </a:p>
                  </a:txBody>
                  <a:tcPr marL="7144" marR="7144" marT="7144" marB="0" anchor="b"/>
                </a:tc>
                <a:tc>
                  <a:txBody>
                    <a:bodyPr/>
                    <a:lstStyle/>
                    <a:p>
                      <a:pPr algn="l" fontAlgn="b"/>
                      <a:r>
                        <a:rPr lang="en-SG" sz="1400" b="0" i="0" kern="1200" dirty="0">
                          <a:solidFill>
                            <a:schemeClr val="dk1"/>
                          </a:solidFill>
                          <a:effectLst/>
                          <a:latin typeface="+mn-lt"/>
                          <a:ea typeface="+mn-ea"/>
                          <a:cs typeface="+mn-cs"/>
                        </a:rPr>
                        <a:t>0.632598</a:t>
                      </a:r>
                    </a:p>
                  </a:txBody>
                  <a:tcPr marL="7144" marR="7144" marT="7144" marB="0" anchor="b"/>
                </a:tc>
                <a:tc>
                  <a:txBody>
                    <a:bodyPr/>
                    <a:lstStyle/>
                    <a:p>
                      <a:pPr algn="l" fontAlgn="b"/>
                      <a:r>
                        <a:rPr lang="en-SG" sz="1400" b="0" i="0" kern="1200" dirty="0">
                          <a:solidFill>
                            <a:schemeClr val="dk1"/>
                          </a:solidFill>
                          <a:effectLst/>
                          <a:latin typeface="+mn-lt"/>
                          <a:ea typeface="+mn-ea"/>
                          <a:cs typeface="+mn-cs"/>
                        </a:rPr>
                        <a:t>0</a:t>
                      </a:r>
                    </a:p>
                  </a:txBody>
                  <a:tcPr marL="7144" marR="7144" marT="7144" marB="0" anchor="b"/>
                </a:tc>
                <a:tc>
                  <a:txBody>
                    <a:bodyPr/>
                    <a:lstStyle/>
                    <a:p>
                      <a:pPr algn="l" fontAlgn="b"/>
                      <a:r>
                        <a:rPr lang="en-SG" sz="1400" b="0" i="0" kern="1200" dirty="0">
                          <a:solidFill>
                            <a:schemeClr val="dk1"/>
                          </a:solidFill>
                          <a:effectLst/>
                          <a:latin typeface="+mn-lt"/>
                          <a:ea typeface="+mn-ea"/>
                          <a:cs typeface="+mn-cs"/>
                        </a:rPr>
                        <a:t>0.632598</a:t>
                      </a:r>
                    </a:p>
                  </a:txBody>
                  <a:tcPr marL="7144" marR="7144" marT="7144" marB="0" anchor="b"/>
                </a:tc>
                <a:extLst>
                  <a:ext uri="{0D108BD9-81ED-4DB2-BD59-A6C34878D82A}">
                    <a16:rowId xmlns:a16="http://schemas.microsoft.com/office/drawing/2014/main" val="3236890172"/>
                  </a:ext>
                </a:extLst>
              </a:tr>
            </a:tbl>
          </a:graphicData>
        </a:graphic>
      </p:graphicFrame>
      <p:sp>
        <p:nvSpPr>
          <p:cNvPr id="8" name="TextBox 7">
            <a:extLst>
              <a:ext uri="{FF2B5EF4-FFF2-40B4-BE49-F238E27FC236}">
                <a16:creationId xmlns:a16="http://schemas.microsoft.com/office/drawing/2014/main" id="{25EDA9B5-4A06-4E7A-9B08-1A8F39561823}"/>
              </a:ext>
            </a:extLst>
          </p:cNvPr>
          <p:cNvSpPr txBox="1"/>
          <p:nvPr/>
        </p:nvSpPr>
        <p:spPr>
          <a:xfrm>
            <a:off x="5612732" y="2789798"/>
            <a:ext cx="3256020" cy="2377574"/>
          </a:xfrm>
          <a:prstGeom prst="rect">
            <a:avLst/>
          </a:prstGeom>
          <a:noFill/>
        </p:spPr>
        <p:txBody>
          <a:bodyPr wrap="none" rtlCol="0">
            <a:spAutoFit/>
          </a:bodyPr>
          <a:lstStyle/>
          <a:p>
            <a:pPr lvl="0">
              <a:defRPr/>
            </a:pPr>
            <a:r>
              <a:rPr lang="en-SG" sz="1350" dirty="0"/>
              <a:t>Gradient  </a:t>
            </a:r>
          </a:p>
          <a:p>
            <a:pPr lvl="0">
              <a:defRPr/>
            </a:pPr>
            <a:r>
              <a:rPr lang="en-SG" sz="1350" dirty="0"/>
              <a:t>= X.T dot (sigmoid(X dot params) - y))</a:t>
            </a:r>
          </a:p>
          <a:p>
            <a:pPr>
              <a:defRPr/>
            </a:pPr>
            <a:r>
              <a:rPr lang="en-SG" sz="1350" dirty="0"/>
              <a:t>= </a:t>
            </a:r>
            <a:r>
              <a:rPr lang="en-SG" sz="1350" dirty="0">
                <a:solidFill>
                  <a:schemeClr val="dk1"/>
                </a:solidFill>
              </a:rPr>
              <a:t>-0.23016 * </a:t>
            </a:r>
            <a:r>
              <a:rPr lang="en-SG" sz="1350" dirty="0"/>
              <a:t>[</a:t>
            </a:r>
            <a:r>
              <a:rPr lang="en-SG" sz="1350" dirty="0">
                <a:highlight>
                  <a:srgbClr val="FFFF00"/>
                </a:highlight>
              </a:rPr>
              <a:t>0.955</a:t>
            </a:r>
            <a:r>
              <a:rPr lang="en-SG" sz="1350" dirty="0"/>
              <a:t>,</a:t>
            </a:r>
            <a:r>
              <a:rPr lang="en-SG" sz="1350" dirty="0">
                <a:highlight>
                  <a:srgbClr val="FF00FF"/>
                </a:highlight>
              </a:rPr>
              <a:t>1</a:t>
            </a:r>
            <a:r>
              <a:rPr lang="en-SG" sz="1350" dirty="0"/>
              <a:t>] </a:t>
            </a:r>
          </a:p>
          <a:p>
            <a:pPr>
              <a:defRPr/>
            </a:pPr>
            <a:r>
              <a:rPr lang="en-SG" sz="1350" dirty="0">
                <a:solidFill>
                  <a:schemeClr val="dk1"/>
                </a:solidFill>
              </a:rPr>
              <a:t>+ -0.26657 * </a:t>
            </a:r>
            <a:r>
              <a:rPr lang="en-SG" sz="1350" dirty="0"/>
              <a:t>[</a:t>
            </a:r>
            <a:r>
              <a:rPr lang="en-SG" sz="1350" dirty="0">
                <a:highlight>
                  <a:srgbClr val="FFFF00"/>
                </a:highlight>
              </a:rPr>
              <a:t>0.818</a:t>
            </a:r>
            <a:r>
              <a:rPr lang="en-SG" sz="1350" dirty="0"/>
              <a:t>,</a:t>
            </a:r>
            <a:r>
              <a:rPr lang="en-SG" sz="1350" dirty="0">
                <a:highlight>
                  <a:srgbClr val="FF00FF"/>
                </a:highlight>
              </a:rPr>
              <a:t>0.888</a:t>
            </a:r>
            <a:r>
              <a:rPr lang="en-SG" sz="1350" dirty="0"/>
              <a:t>] </a:t>
            </a:r>
            <a:endParaRPr lang="en-SG" sz="1350" dirty="0">
              <a:solidFill>
                <a:schemeClr val="dk1"/>
              </a:solidFill>
            </a:endParaRPr>
          </a:p>
          <a:p>
            <a:pPr>
              <a:defRPr/>
            </a:pPr>
            <a:r>
              <a:rPr lang="en-SG" sz="1350" dirty="0">
                <a:solidFill>
                  <a:schemeClr val="dk1"/>
                </a:solidFill>
              </a:rPr>
              <a:t>+ -0.29552 * </a:t>
            </a:r>
            <a:r>
              <a:rPr lang="en-SG" sz="1350" dirty="0"/>
              <a:t>[</a:t>
            </a:r>
            <a:r>
              <a:rPr lang="en-SG" sz="1350" dirty="0">
                <a:highlight>
                  <a:srgbClr val="FFFF00"/>
                </a:highlight>
              </a:rPr>
              <a:t>0.727</a:t>
            </a:r>
            <a:r>
              <a:rPr lang="en-SG" sz="1350" dirty="0"/>
              <a:t>,</a:t>
            </a:r>
            <a:r>
              <a:rPr lang="en-SG" sz="1350" dirty="0">
                <a:highlight>
                  <a:srgbClr val="FF00FF"/>
                </a:highlight>
              </a:rPr>
              <a:t>0.833</a:t>
            </a:r>
            <a:r>
              <a:rPr lang="en-SG" sz="1350" dirty="0"/>
              <a:t>]</a:t>
            </a:r>
          </a:p>
          <a:p>
            <a:pPr>
              <a:defRPr/>
            </a:pPr>
            <a:r>
              <a:rPr lang="en-SG" sz="1350" dirty="0"/>
              <a:t>+ …. </a:t>
            </a:r>
          </a:p>
          <a:p>
            <a:pPr lvl="0">
              <a:defRPr/>
            </a:pPr>
            <a:r>
              <a:rPr lang="en-SG" sz="1350" dirty="0"/>
              <a:t>= [</a:t>
            </a:r>
            <a:r>
              <a:rPr lang="en-SG" sz="1350" dirty="0">
                <a:highlight>
                  <a:srgbClr val="FFFF00"/>
                </a:highlight>
              </a:rPr>
              <a:t>0.711565</a:t>
            </a:r>
            <a:r>
              <a:rPr lang="en-SG" sz="1350" dirty="0"/>
              <a:t>, </a:t>
            </a:r>
            <a:r>
              <a:rPr lang="en-SG" sz="1350" dirty="0">
                <a:highlight>
                  <a:srgbClr val="FF00FF"/>
                </a:highlight>
              </a:rPr>
              <a:t>0.760493</a:t>
            </a:r>
            <a:r>
              <a:rPr lang="en-SG" sz="1350" dirty="0"/>
              <a:t>]                 </a:t>
            </a:r>
          </a:p>
          <a:p>
            <a:pPr lvl="0">
              <a:defRPr/>
            </a:pPr>
            <a:endParaRPr lang="en-SG" sz="1350" dirty="0"/>
          </a:p>
          <a:p>
            <a:pPr lvl="0">
              <a:defRPr/>
            </a:pPr>
            <a:r>
              <a:rPr lang="en-SG" sz="1350" dirty="0"/>
              <a:t>New weights</a:t>
            </a:r>
          </a:p>
          <a:p>
            <a:pPr lvl="0">
              <a:defRPr/>
            </a:pPr>
            <a:r>
              <a:rPr lang="en-SG" sz="1350" dirty="0"/>
              <a:t>= [</a:t>
            </a:r>
            <a:r>
              <a:rPr lang="en-US" sz="1350" dirty="0"/>
              <a:t>2, -0.7026] – 0.2/7*</a:t>
            </a:r>
            <a:r>
              <a:rPr lang="en-SG" sz="1350" dirty="0"/>
              <a:t>[0.711565, 0.760493]</a:t>
            </a:r>
          </a:p>
          <a:p>
            <a:pPr lvl="0">
              <a:defRPr/>
            </a:pPr>
            <a:r>
              <a:rPr lang="en-SG" sz="1350" dirty="0"/>
              <a:t>= [1.97966975, -0.72430969]</a:t>
            </a:r>
          </a:p>
        </p:txBody>
      </p:sp>
      <p:sp>
        <p:nvSpPr>
          <p:cNvPr id="6" name="TextBox 5">
            <a:extLst>
              <a:ext uri="{FF2B5EF4-FFF2-40B4-BE49-F238E27FC236}">
                <a16:creationId xmlns:a16="http://schemas.microsoft.com/office/drawing/2014/main" id="{983D683D-C955-4E04-9A96-56ADF61C0A8F}"/>
              </a:ext>
            </a:extLst>
          </p:cNvPr>
          <p:cNvSpPr txBox="1"/>
          <p:nvPr/>
        </p:nvSpPr>
        <p:spPr>
          <a:xfrm>
            <a:off x="628650" y="2165809"/>
            <a:ext cx="5919823" cy="484748"/>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r>
              <a:rPr lang="en-US" sz="1350" dirty="0"/>
              <a:t>Assume that we randomly initialize weights as 2 (Weight) and</a:t>
            </a:r>
            <a:r>
              <a:rPr lang="en-SG" sz="1350" dirty="0">
                <a:cs typeface="Calibri Light"/>
              </a:rPr>
              <a:t> -0.7026</a:t>
            </a:r>
            <a:r>
              <a:rPr lang="en-US" sz="1350" dirty="0"/>
              <a:t> (Height)</a:t>
            </a:r>
          </a:p>
          <a:p>
            <a:r>
              <a:rPr lang="en-US" sz="1350" dirty="0">
                <a:cs typeface="Calibri"/>
              </a:rPr>
              <a:t>Learning rate = 0.2/m = 0.2/7</a:t>
            </a:r>
          </a:p>
        </p:txBody>
      </p:sp>
      <p:cxnSp>
        <p:nvCxnSpPr>
          <p:cNvPr id="4" name="Straight Arrow Connector 3">
            <a:extLst>
              <a:ext uri="{FF2B5EF4-FFF2-40B4-BE49-F238E27FC236}">
                <a16:creationId xmlns:a16="http://schemas.microsoft.com/office/drawing/2014/main" id="{DE04E245-8AC6-4AA5-B3EF-69443882F337}"/>
              </a:ext>
            </a:extLst>
          </p:cNvPr>
          <p:cNvCxnSpPr/>
          <p:nvPr/>
        </p:nvCxnSpPr>
        <p:spPr>
          <a:xfrm>
            <a:off x="2476072" y="2650557"/>
            <a:ext cx="4530903" cy="198308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9335607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ublishingExpirationDate xmlns="http://schemas.microsoft.com/sharepoint/v3" xsi:nil="true"/>
    <PublishingStartDate xmlns="http://schemas.microsoft.com/sharepoint/v3"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E28E816AC679FF4C86C22834E825BD05" ma:contentTypeVersion="1" ma:contentTypeDescription="Create a new document." ma:contentTypeScope="" ma:versionID="066e42d507d75a122d0db91dd470f30a">
  <xsd:schema xmlns:xsd="http://www.w3.org/2001/XMLSchema" xmlns:xs="http://www.w3.org/2001/XMLSchema" xmlns:p="http://schemas.microsoft.com/office/2006/metadata/properties" xmlns:ns1="http://schemas.microsoft.com/sharepoint/v3" targetNamespace="http://schemas.microsoft.com/office/2006/metadata/properties" ma:root="true" ma:fieldsID="48c5b5cd9b8d25ff6dd15848836f4270" ns1:_="">
    <xsd:import namespace="http://schemas.microsoft.com/sharepoint/v3"/>
    <xsd:element name="properties">
      <xsd:complexType>
        <xsd:sequence>
          <xsd:element name="documentManagement">
            <xsd:complexType>
              <xsd:all>
                <xsd:element ref="ns1:PublishingStartDate" minOccurs="0"/>
                <xsd:element ref="ns1:PublishingExpirationDat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8" nillable="true" ma:displayName="Scheduling Start Date" ma:description="Scheduling Start Date is a site column created by the Publishing feature. It is used to specify the date and time on which this page will first appear to site visitors." ma:hidden="true" ma:internalName="PublishingStartDate">
      <xsd:simpleType>
        <xsd:restriction base="dms:Unknown"/>
      </xsd:simpleType>
    </xsd:element>
    <xsd:element name="PublishingExpirationDate" ma:index="9" nillable="true" ma:displayName="Scheduling End Date" ma:description="Scheduling End Date is a site column created by the Publishing feature. It is used to specify the date and time on which this page will no longer appear to site visitors." ma:hidden="true" ma:internalName="PublishingExpirationDat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FC2C9DE-C811-4406-9A96-B5F84A419B8F}">
  <ds:schemaRefs>
    <ds:schemaRef ds:uri="http://schemas.microsoft.com/office/2006/documentManagement/types"/>
    <ds:schemaRef ds:uri="http://schemas.openxmlformats.org/package/2006/metadata/core-properties"/>
    <ds:schemaRef ds:uri="http://purl.org/dc/dcmitype/"/>
    <ds:schemaRef ds:uri="http://schemas.microsoft.com/office/infopath/2007/PartnerControls"/>
    <ds:schemaRef ds:uri="http://purl.org/dc/elements/1.1/"/>
    <ds:schemaRef ds:uri="http://schemas.microsoft.com/office/2006/metadata/properties"/>
    <ds:schemaRef ds:uri="http://schemas.microsoft.com/sharepoint/v3"/>
    <ds:schemaRef ds:uri="http://www.w3.org/XML/1998/namespace"/>
    <ds:schemaRef ds:uri="http://purl.org/dc/terms/"/>
  </ds:schemaRefs>
</ds:datastoreItem>
</file>

<file path=customXml/itemProps2.xml><?xml version="1.0" encoding="utf-8"?>
<ds:datastoreItem xmlns:ds="http://schemas.openxmlformats.org/officeDocument/2006/customXml" ds:itemID="{F942CDD3-2BBD-46F1-929C-F92F3B4EA86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9733E57A-4545-40EE-B846-546C23E6052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9489</TotalTime>
  <Words>4579</Words>
  <Application>Microsoft Office PowerPoint</Application>
  <PresentationFormat>On-screen Show (4:3)</PresentationFormat>
  <Paragraphs>907</Paragraphs>
  <Slides>101</Slides>
  <Notes>21</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2</vt:i4>
      </vt:variant>
      <vt:variant>
        <vt:lpstr>Slide Titles</vt:lpstr>
      </vt:variant>
      <vt:variant>
        <vt:i4>101</vt:i4>
      </vt:variant>
    </vt:vector>
  </HeadingPairs>
  <TitlesOfParts>
    <vt:vector size="110" baseType="lpstr">
      <vt:lpstr>Arial</vt:lpstr>
      <vt:lpstr>Calibri</vt:lpstr>
      <vt:lpstr>Cambria Math</vt:lpstr>
      <vt:lpstr>Perpetua</vt:lpstr>
      <vt:lpstr>Times New Roman</vt:lpstr>
      <vt:lpstr>Wingdings 2</vt:lpstr>
      <vt:lpstr>Office Theme</vt:lpstr>
      <vt:lpstr>Equation</vt:lpstr>
      <vt:lpstr>Document</vt:lpstr>
      <vt:lpstr>BC3409 AI in Accounting and Finance  Lecture 2: Neural Network</vt:lpstr>
      <vt:lpstr>Video Recording</vt:lpstr>
      <vt:lpstr>Weekly Plan</vt:lpstr>
      <vt:lpstr>Objective of this class – Domain Knowledge</vt:lpstr>
      <vt:lpstr>Objective of this class – Skill Knowledge</vt:lpstr>
      <vt:lpstr>E-Learning Week</vt:lpstr>
      <vt:lpstr>Consultation</vt:lpstr>
      <vt:lpstr>Most Importantly …..</vt:lpstr>
      <vt:lpstr>Mark Distribution</vt:lpstr>
      <vt:lpstr>Individual and Group Project</vt:lpstr>
      <vt:lpstr>Practical Assessment</vt:lpstr>
      <vt:lpstr>Practical Assessment</vt:lpstr>
      <vt:lpstr>Objective</vt:lpstr>
      <vt:lpstr>Difference between Regression, Decision Tree and Neural Network</vt:lpstr>
      <vt:lpstr>Comparison</vt:lpstr>
      <vt:lpstr>When is regression better than decision tree</vt:lpstr>
      <vt:lpstr>Regression, decision tree and NN</vt:lpstr>
      <vt:lpstr>Loss Function</vt:lpstr>
      <vt:lpstr>Loss Function</vt:lpstr>
      <vt:lpstr>SoftMax</vt:lpstr>
      <vt:lpstr>SoftMax</vt:lpstr>
      <vt:lpstr>Cross Entropy</vt:lpstr>
      <vt:lpstr>Entropy vs Cross Entropy Example</vt:lpstr>
      <vt:lpstr>Another example: Weather and Tennis</vt:lpstr>
      <vt:lpstr>Activation Function</vt:lpstr>
      <vt:lpstr>Error Function</vt:lpstr>
      <vt:lpstr>Neural Network</vt:lpstr>
      <vt:lpstr>What is a neuron</vt:lpstr>
      <vt:lpstr>Perceptron Example</vt:lpstr>
      <vt:lpstr>Schematic Diagram (with 2 hidden layers)</vt:lpstr>
      <vt:lpstr>What Is A Hidden Layer? </vt:lpstr>
      <vt:lpstr>Network Structure</vt:lpstr>
      <vt:lpstr>Example: Cheese Acceptance Taste Test</vt:lpstr>
      <vt:lpstr>Example: Using fat &amp; salt content to predict consumer acceptance of cheese</vt:lpstr>
      <vt:lpstr>Types of Functions</vt:lpstr>
      <vt:lpstr>Preprocessing Steps</vt:lpstr>
      <vt:lpstr>Initial Pass of the Network (focus on node 3)</vt:lpstr>
      <vt:lpstr>Output of Node 3, where activation function g is a Logistic Function</vt:lpstr>
      <vt:lpstr>Output Layer</vt:lpstr>
      <vt:lpstr>The output node 6</vt:lpstr>
      <vt:lpstr>Mapping the output to a classification</vt:lpstr>
      <vt:lpstr>Initial Pass Through Network</vt:lpstr>
      <vt:lpstr>Weights continue to be updated with next Observation thru the Network</vt:lpstr>
      <vt:lpstr>Cheese Acceptance Example: Final Weights</vt:lpstr>
      <vt:lpstr>Business Example: Company Borrowing</vt:lpstr>
      <vt:lpstr>Assign Initial Random Number 0 to1</vt:lpstr>
      <vt:lpstr>Activation Function</vt:lpstr>
      <vt:lpstr>Final Results 0.77 but desired outcome is 0</vt:lpstr>
      <vt:lpstr>Backward Propagation – Change the weight (optional)</vt:lpstr>
      <vt:lpstr>Hidden Layer Weight (optional)</vt:lpstr>
      <vt:lpstr>Next Iteration : Error Drop from 0.77 to 0.69</vt:lpstr>
      <vt:lpstr>Specify Network Architecture</vt:lpstr>
      <vt:lpstr>Advantages of Neural Network</vt:lpstr>
      <vt:lpstr>Disadvantages of Neural Network</vt:lpstr>
      <vt:lpstr>Example: Chocolate Taste Test. Y variable is categorical Taste. Taste = 1 (good) vs Taste = 0 (bad)</vt:lpstr>
      <vt:lpstr>Rpackage neuralnet on chocolate taste test data</vt:lpstr>
      <vt:lpstr>ctt.m1$startweights shows the list of randomized starting weights </vt:lpstr>
      <vt:lpstr>ctt.m1$weights shows the list of final optimized weights </vt:lpstr>
      <vt:lpstr> plot(ctt.m1) to view the final weights on the Neural Network diagram</vt:lpstr>
      <vt:lpstr>Q: What are the activation functions in each hidden node and output node?</vt:lpstr>
      <vt:lpstr>ctt.m1$net.result shows the model predicted value for each cases in the trainset</vt:lpstr>
      <vt:lpstr>ctt.m1$result.matrix shows summary of results and final weights in all the paths.</vt:lpstr>
      <vt:lpstr>Demo: Infert dataset in Base R (248 observations)</vt:lpstr>
      <vt:lpstr>Normalization of input age and parity</vt:lpstr>
      <vt:lpstr>Create Dummy Variable for induce and spontaneous</vt:lpstr>
      <vt:lpstr>Neuralnet</vt:lpstr>
      <vt:lpstr>PowerPoint Presentation</vt:lpstr>
      <vt:lpstr>Results</vt:lpstr>
      <vt:lpstr>Results</vt:lpstr>
      <vt:lpstr>Weight</vt:lpstr>
      <vt:lpstr>Generalized Weight, why important?</vt:lpstr>
      <vt:lpstr>What does this mean? Less spread the dot is better, less variance. Parity1 is good. Spontaneous 1 is no good.</vt:lpstr>
      <vt:lpstr>Prediction</vt:lpstr>
      <vt:lpstr>Final Results</vt:lpstr>
      <vt:lpstr>Using nnet</vt:lpstr>
      <vt:lpstr>Exercise 1</vt:lpstr>
      <vt:lpstr>Exercise 2 (3%) </vt:lpstr>
      <vt:lpstr>Exercise 2 (Optional)</vt:lpstr>
      <vt:lpstr>Summary</vt:lpstr>
      <vt:lpstr>Check Your Understanding</vt:lpstr>
      <vt:lpstr>Reading Material (Optional)</vt:lpstr>
      <vt:lpstr>Discussion</vt:lpstr>
      <vt:lpstr>PowerPoint Presentation</vt:lpstr>
      <vt:lpstr>Optional</vt:lpstr>
      <vt:lpstr>Dataset </vt:lpstr>
      <vt:lpstr>Gini Index Example: Weight &gt;= 65 In practice, there is a heuristic algorithm to find the best split (example 65). Example of heuristic can start from medium and shift right or left. Sometimes it may be local minimum may not be global minimum. It does not matter as this is only the trainset and global minimum may be overfit.</vt:lpstr>
      <vt:lpstr>Gini Index Example: Height &gt;= 165</vt:lpstr>
      <vt:lpstr>PowerPoint Presentation</vt:lpstr>
      <vt:lpstr>Dataset (next iteration)</vt:lpstr>
      <vt:lpstr>Gini Index Example: Height &gt;= 165</vt:lpstr>
      <vt:lpstr>Result</vt:lpstr>
      <vt:lpstr>Multiple linear regression</vt:lpstr>
      <vt:lpstr>Dataset</vt:lpstr>
      <vt:lpstr>Dataset (normalised – min max scalar)</vt:lpstr>
      <vt:lpstr>Scatterplot (best fit, probably)</vt:lpstr>
      <vt:lpstr>Gradient descent (Assume no bias) Ideal Coefficient --&gt; 1.0741 (Weight) -0.7026 (Height)</vt:lpstr>
      <vt:lpstr>Gradient descent (Assume no bias) Ideal Coefficient --&gt; 1.0741 (Weight) -0.7026 (Height)</vt:lpstr>
      <vt:lpstr>Gradient descent (Assume no bias) Ideal Coefficient --&gt; 1.0741 (Weight) -0.7026 (Height)</vt:lpstr>
      <vt:lpstr>Gradient descent (Assume no bias) Ideal Coefficient --&gt; 1.0741 (Weight) -0.7026 (Height)</vt:lpstr>
      <vt:lpstr>Gradient descent (Assume no bias) Ideal Coefficient --&gt; 1.0741 (Weight) -0.7026 (Height)</vt:lpstr>
      <vt:lpstr>Gradient descent (Assume no bias) Ideal Coefficient --&gt; 1.0741 (Weight) -0.7026 (Height)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 goes on  these lines</dc:title>
  <dc:creator>User</dc:creator>
  <cp:lastModifiedBy>User</cp:lastModifiedBy>
  <cp:revision>374</cp:revision>
  <dcterms:created xsi:type="dcterms:W3CDTF">2017-05-14T01:29:56Z</dcterms:created>
  <dcterms:modified xsi:type="dcterms:W3CDTF">2020-08-20T06:24:32Z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0x010100E28E816AC679FF4C86C22834E825BD05</vt:lpwstr>
  </property>
</Properties>
</file>